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78" r:id="rId3"/>
    <p:sldId id="346" r:id="rId4"/>
    <p:sldId id="347" r:id="rId5"/>
    <p:sldId id="353" r:id="rId6"/>
    <p:sldId id="294" r:id="rId7"/>
    <p:sldId id="293" r:id="rId8"/>
    <p:sldId id="356" r:id="rId9"/>
    <p:sldId id="292" r:id="rId10"/>
    <p:sldId id="359" r:id="rId11"/>
    <p:sldId id="366" r:id="rId12"/>
    <p:sldId id="358" r:id="rId13"/>
    <p:sldId id="360" r:id="rId14"/>
    <p:sldId id="362" r:id="rId15"/>
    <p:sldId id="276" r:id="rId16"/>
  </p:sldIdLst>
  <p:sldSz cx="9144000" cy="6858000" type="screen4x3"/>
  <p:notesSz cx="6858000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C7052CB-CCA5-49E5-95D2-83B4CF860406}">
          <p14:sldIdLst>
            <p14:sldId id="258"/>
            <p14:sldId id="278"/>
            <p14:sldId id="346"/>
            <p14:sldId id="347"/>
            <p14:sldId id="353"/>
            <p14:sldId id="294"/>
            <p14:sldId id="293"/>
            <p14:sldId id="356"/>
            <p14:sldId id="292"/>
            <p14:sldId id="359"/>
            <p14:sldId id="366"/>
            <p14:sldId id="358"/>
            <p14:sldId id="360"/>
            <p14:sldId id="362"/>
            <p14:sldId id="276"/>
          </p14:sldIdLst>
        </p14:section>
        <p14:section name="Untitled Section" id="{A6538B2B-9A1C-46E4-A2D4-BF7AB5E72A3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57E7C2-E323-DB7E-3A1C-04664C642392}" name="Dragana Ivkovic" initials="DI" userId="S::dragana.ivkovic@nbs.rs::7865bbe4-e7bb-47fc-9b63-8b84b815702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agana Ivkovic" initials="DI" lastIdx="1" clrIdx="0">
    <p:extLst>
      <p:ext uri="{19B8F6BF-5375-455C-9EA6-DF929625EA0E}">
        <p15:presenceInfo xmlns:p15="http://schemas.microsoft.com/office/powerpoint/2012/main" userId="S::dragana.ivkovic@nbs.rs::7865bbe4-e7bb-47fc-9b63-8b84b81570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779"/>
    <a:srgbClr val="003366"/>
    <a:srgbClr val="0000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89424" autoAdjust="0"/>
  </p:normalViewPr>
  <p:slideViewPr>
    <p:cSldViewPr>
      <p:cViewPr varScale="1">
        <p:scale>
          <a:sx n="98" d="100"/>
          <a:sy n="98" d="100"/>
        </p:scale>
        <p:origin x="18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sz="1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Покриће бруто </a:t>
            </a:r>
            <a:r>
              <a:rPr lang="sr-Latn-RS" sz="1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</a:t>
            </a:r>
            <a:r>
              <a:rPr lang="sr-Cyrl-RS" sz="1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припадајућим исправкама вредности</a:t>
            </a:r>
            <a:r>
              <a:rPr lang="sr-Latn-RS" sz="1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sr-Cyrl-RS" sz="1000" b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 </a:t>
            </a:r>
            <a:r>
              <a:rPr lang="sr-Cyrl-RS" sz="1000" b="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Cyrl-RS" sz="1000" b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РСД</a:t>
            </a:r>
            <a:r>
              <a:rPr lang="sr-Latn-RS" sz="1000" b="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1000" b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2.3583333333333334E-3"/>
          <c:y val="2.0158730158730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7802995213833562E-2"/>
          <c:y val="0.18692182539682539"/>
          <c:w val="0.88158373015873015"/>
          <c:h val="0.62996111111111108"/>
        </c:manualLayout>
      </c:layout>
      <c:lineChart>
        <c:grouping val="standard"/>
        <c:varyColors val="0"/>
        <c:ser>
          <c:idx val="0"/>
          <c:order val="0"/>
          <c:tx>
            <c:strRef>
              <c:f>NPLpokriće!$S$6</c:f>
              <c:strCache>
                <c:ptCount val="1"/>
                <c:pt idx="0">
                  <c:v>Привредна друштва</c:v>
                </c:pt>
              </c:strCache>
            </c:strRef>
          </c:tx>
          <c:spPr>
            <a:ln w="25400" cap="rnd">
              <a:solidFill>
                <a:srgbClr val="0073CF"/>
              </a:solidFill>
              <a:round/>
            </a:ln>
            <a:effectLst/>
          </c:spPr>
          <c:marker>
            <c:symbol val="none"/>
          </c:marker>
          <c:cat>
            <c:multiLvlStrRef>
              <c:f>NPLpokriće!Datumi2.7</c:f>
              <c:multiLvlStrCache>
                <c:ptCount val="73"/>
                <c:lvl>
                  <c:pt idx="0">
                    <c:v>10</c:v>
                  </c:pt>
                  <c:pt idx="1">
                    <c:v>11</c:v>
                  </c:pt>
                  <c:pt idx="2">
                    <c:v>12</c:v>
                  </c:pt>
                  <c:pt idx="3">
                    <c:v>1</c:v>
                  </c:pt>
                  <c:pt idx="4">
                    <c:v>2</c:v>
                  </c:pt>
                  <c:pt idx="5">
                    <c:v>3</c:v>
                  </c:pt>
                  <c:pt idx="6">
                    <c:v>4</c:v>
                  </c:pt>
                  <c:pt idx="7">
                    <c:v>5</c:v>
                  </c:pt>
                  <c:pt idx="8">
                    <c:v>6</c:v>
                  </c:pt>
                  <c:pt idx="9">
                    <c:v>7</c:v>
                  </c:pt>
                  <c:pt idx="10">
                    <c:v>8</c:v>
                  </c:pt>
                  <c:pt idx="11">
                    <c:v>9</c:v>
                  </c:pt>
                  <c:pt idx="12">
                    <c:v>10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6</c:v>
                  </c:pt>
                  <c:pt idx="21">
                    <c:v>7</c:v>
                  </c:pt>
                  <c:pt idx="22">
                    <c:v>8</c:v>
                  </c:pt>
                  <c:pt idx="23">
                    <c:v>9</c:v>
                  </c:pt>
                  <c:pt idx="24">
                    <c:v>10</c:v>
                  </c:pt>
                  <c:pt idx="25">
                    <c:v>11</c:v>
                  </c:pt>
                  <c:pt idx="26">
                    <c:v>12</c:v>
                  </c:pt>
                  <c:pt idx="27">
                    <c:v>1</c:v>
                  </c:pt>
                  <c:pt idx="28">
                    <c:v>2</c:v>
                  </c:pt>
                  <c:pt idx="29">
                    <c:v>3</c:v>
                  </c:pt>
                  <c:pt idx="30">
                    <c:v>4</c:v>
                  </c:pt>
                  <c:pt idx="31">
                    <c:v>5</c:v>
                  </c:pt>
                  <c:pt idx="32">
                    <c:v>6</c:v>
                  </c:pt>
                  <c:pt idx="33">
                    <c:v>7</c:v>
                  </c:pt>
                  <c:pt idx="34">
                    <c:v>8</c:v>
                  </c:pt>
                  <c:pt idx="35">
                    <c:v>9</c:v>
                  </c:pt>
                  <c:pt idx="36">
                    <c:v>10</c:v>
                  </c:pt>
                  <c:pt idx="37">
                    <c:v>11</c:v>
                  </c:pt>
                  <c:pt idx="38">
                    <c:v>12</c:v>
                  </c:pt>
                  <c:pt idx="39">
                    <c:v>1</c:v>
                  </c:pt>
                  <c:pt idx="40">
                    <c:v>2</c:v>
                  </c:pt>
                  <c:pt idx="41">
                    <c:v>3</c:v>
                  </c:pt>
                  <c:pt idx="42">
                    <c:v>4</c:v>
                  </c:pt>
                  <c:pt idx="43">
                    <c:v>5</c:v>
                  </c:pt>
                  <c:pt idx="44">
                    <c:v>6</c:v>
                  </c:pt>
                  <c:pt idx="45">
                    <c:v>7</c:v>
                  </c:pt>
                  <c:pt idx="46">
                    <c:v>8</c:v>
                  </c:pt>
                  <c:pt idx="47">
                    <c:v>9</c:v>
                  </c:pt>
                  <c:pt idx="48">
                    <c:v>10</c:v>
                  </c:pt>
                  <c:pt idx="49">
                    <c:v>11</c:v>
                  </c:pt>
                  <c:pt idx="50">
                    <c:v>12</c:v>
                  </c:pt>
                  <c:pt idx="51">
                    <c:v>1</c:v>
                  </c:pt>
                  <c:pt idx="52">
                    <c:v>2</c:v>
                  </c:pt>
                  <c:pt idx="53">
                    <c:v>3</c:v>
                  </c:pt>
                  <c:pt idx="54">
                    <c:v>4</c:v>
                  </c:pt>
                  <c:pt idx="55">
                    <c:v>5</c:v>
                  </c:pt>
                  <c:pt idx="56">
                    <c:v>6</c:v>
                  </c:pt>
                  <c:pt idx="57">
                    <c:v>7</c:v>
                  </c:pt>
                  <c:pt idx="58">
                    <c:v>8</c:v>
                  </c:pt>
                  <c:pt idx="59">
                    <c:v>9</c:v>
                  </c:pt>
                  <c:pt idx="60">
                    <c:v>10</c:v>
                  </c:pt>
                  <c:pt idx="61">
                    <c:v>11</c:v>
                  </c:pt>
                  <c:pt idx="62">
                    <c:v>12</c:v>
                  </c:pt>
                  <c:pt idx="63">
                    <c:v>1</c:v>
                  </c:pt>
                  <c:pt idx="64">
                    <c:v>2</c:v>
                  </c:pt>
                  <c:pt idx="65">
                    <c:v>3</c:v>
                  </c:pt>
                  <c:pt idx="66">
                    <c:v>4</c:v>
                  </c:pt>
                  <c:pt idx="67">
                    <c:v>5</c:v>
                  </c:pt>
                  <c:pt idx="68">
                    <c:v>6</c:v>
                  </c:pt>
                  <c:pt idx="69">
                    <c:v>7</c:v>
                  </c:pt>
                  <c:pt idx="70">
                    <c:v>8</c:v>
                  </c:pt>
                  <c:pt idx="71">
                    <c:v>9</c:v>
                  </c:pt>
                  <c:pt idx="72">
                    <c:v>10</c:v>
                  </c:pt>
                </c:lvl>
                <c:lvl>
                  <c:pt idx="3">
                    <c:v>2018.</c:v>
                  </c:pt>
                  <c:pt idx="15">
                    <c:v>2019.</c:v>
                  </c:pt>
                  <c:pt idx="27">
                    <c:v>2020.</c:v>
                  </c:pt>
                  <c:pt idx="39">
                    <c:v>2021.</c:v>
                  </c:pt>
                  <c:pt idx="51">
                    <c:v>2022.</c:v>
                  </c:pt>
                  <c:pt idx="63">
                    <c:v>2023.</c:v>
                  </c:pt>
                </c:lvl>
              </c:multiLvlStrCache>
            </c:multiLvlStrRef>
          </c:cat>
          <c:val>
            <c:numRef>
              <c:f>NPLpokriće!NPLpokriće.pd</c:f>
              <c:numCache>
                <c:formatCode>0.0%</c:formatCode>
                <c:ptCount val="73"/>
                <c:pt idx="0">
                  <c:v>0.63090000000000002</c:v>
                </c:pt>
                <c:pt idx="1">
                  <c:v>0.63129999999999997</c:v>
                </c:pt>
                <c:pt idx="2">
                  <c:v>0.5696</c:v>
                </c:pt>
                <c:pt idx="3">
                  <c:v>0.56240000000000001</c:v>
                </c:pt>
                <c:pt idx="4">
                  <c:v>0.57609999999999995</c:v>
                </c:pt>
                <c:pt idx="5">
                  <c:v>0.59009999999999996</c:v>
                </c:pt>
                <c:pt idx="6">
                  <c:v>0.59589999999999999</c:v>
                </c:pt>
                <c:pt idx="7">
                  <c:v>0.60699999999999998</c:v>
                </c:pt>
                <c:pt idx="8">
                  <c:v>0.60340000000000005</c:v>
                </c:pt>
                <c:pt idx="9">
                  <c:v>0.57450000000000001</c:v>
                </c:pt>
                <c:pt idx="10">
                  <c:v>0.58379999999999999</c:v>
                </c:pt>
                <c:pt idx="11">
                  <c:v>0.59430000000000005</c:v>
                </c:pt>
                <c:pt idx="12">
                  <c:v>0.59919999999999995</c:v>
                </c:pt>
                <c:pt idx="13">
                  <c:v>0.59650000000000003</c:v>
                </c:pt>
                <c:pt idx="14">
                  <c:v>0.58979999999999999</c:v>
                </c:pt>
                <c:pt idx="15">
                  <c:v>0.5796</c:v>
                </c:pt>
                <c:pt idx="16">
                  <c:v>0.58979999999999999</c:v>
                </c:pt>
                <c:pt idx="17">
                  <c:v>0.59219999999999995</c:v>
                </c:pt>
                <c:pt idx="18">
                  <c:v>0.59660000000000002</c:v>
                </c:pt>
                <c:pt idx="19">
                  <c:v>0.59860000000000002</c:v>
                </c:pt>
                <c:pt idx="20">
                  <c:v>0.60619999999999996</c:v>
                </c:pt>
                <c:pt idx="21">
                  <c:v>0.60560000000000003</c:v>
                </c:pt>
                <c:pt idx="22">
                  <c:v>0.58789999999999998</c:v>
                </c:pt>
                <c:pt idx="23">
                  <c:v>0.57399999999999995</c:v>
                </c:pt>
                <c:pt idx="24">
                  <c:v>0.57210000000000005</c:v>
                </c:pt>
                <c:pt idx="25">
                  <c:v>0.56830000000000003</c:v>
                </c:pt>
                <c:pt idx="26">
                  <c:v>0.57579999999999998</c:v>
                </c:pt>
                <c:pt idx="27">
                  <c:v>0.57679999999999998</c:v>
                </c:pt>
                <c:pt idx="28">
                  <c:v>0.55979999999999996</c:v>
                </c:pt>
                <c:pt idx="29">
                  <c:v>0.56389999999999996</c:v>
                </c:pt>
                <c:pt idx="30">
                  <c:v>0.56430000000000002</c:v>
                </c:pt>
                <c:pt idx="31">
                  <c:v>0.57499999999999996</c:v>
                </c:pt>
                <c:pt idx="32">
                  <c:v>0.57550000000000001</c:v>
                </c:pt>
                <c:pt idx="33">
                  <c:v>0.58379999999999999</c:v>
                </c:pt>
                <c:pt idx="34">
                  <c:v>0.58850000000000002</c:v>
                </c:pt>
                <c:pt idx="35">
                  <c:v>0.58879999999999999</c:v>
                </c:pt>
                <c:pt idx="36">
                  <c:v>0.59009999999999996</c:v>
                </c:pt>
                <c:pt idx="37">
                  <c:v>0.57720000000000005</c:v>
                </c:pt>
                <c:pt idx="38">
                  <c:v>0.56130000000000002</c:v>
                </c:pt>
                <c:pt idx="39">
                  <c:v>0.55689999999999995</c:v>
                </c:pt>
                <c:pt idx="40">
                  <c:v>0.54239999999999999</c:v>
                </c:pt>
                <c:pt idx="41">
                  <c:v>0.56669999999999998</c:v>
                </c:pt>
                <c:pt idx="42">
                  <c:v>0.57679999999999998</c:v>
                </c:pt>
                <c:pt idx="43">
                  <c:v>0.57799999999999996</c:v>
                </c:pt>
                <c:pt idx="44">
                  <c:v>0.5827</c:v>
                </c:pt>
                <c:pt idx="45">
                  <c:v>0.59909999999999997</c:v>
                </c:pt>
                <c:pt idx="46">
                  <c:v>0.59989999999999999</c:v>
                </c:pt>
                <c:pt idx="47">
                  <c:v>0.59509999999999996</c:v>
                </c:pt>
                <c:pt idx="48">
                  <c:v>0.58150000000000002</c:v>
                </c:pt>
                <c:pt idx="49">
                  <c:v>0.55469999999999997</c:v>
                </c:pt>
                <c:pt idx="50">
                  <c:v>0.53249999999999997</c:v>
                </c:pt>
                <c:pt idx="51">
                  <c:v>0.51800000000000002</c:v>
                </c:pt>
                <c:pt idx="52">
                  <c:v>0.55230000000000001</c:v>
                </c:pt>
                <c:pt idx="53">
                  <c:v>0.53690000000000004</c:v>
                </c:pt>
                <c:pt idx="54">
                  <c:v>0.52459999999999996</c:v>
                </c:pt>
                <c:pt idx="55">
                  <c:v>0.53169999999999995</c:v>
                </c:pt>
                <c:pt idx="56">
                  <c:v>0.53269999999999995</c:v>
                </c:pt>
                <c:pt idx="57">
                  <c:v>0.52580738024429008</c:v>
                </c:pt>
                <c:pt idx="58">
                  <c:v>0.52372609658521607</c:v>
                </c:pt>
                <c:pt idx="59">
                  <c:v>0.53391624356733802</c:v>
                </c:pt>
                <c:pt idx="60">
                  <c:v>0.54210000000000003</c:v>
                </c:pt>
                <c:pt idx="61">
                  <c:v>0.53280000000000005</c:v>
                </c:pt>
                <c:pt idx="62">
                  <c:v>0.5746</c:v>
                </c:pt>
                <c:pt idx="63">
                  <c:v>0.56540000000000001</c:v>
                </c:pt>
                <c:pt idx="64">
                  <c:v>0.56469999999999998</c:v>
                </c:pt>
                <c:pt idx="65">
                  <c:v>0.56840000000000002</c:v>
                </c:pt>
                <c:pt idx="66">
                  <c:v>0.56420000000000003</c:v>
                </c:pt>
                <c:pt idx="67">
                  <c:v>0.55930000000000002</c:v>
                </c:pt>
                <c:pt idx="68">
                  <c:v>0.52880000000000005</c:v>
                </c:pt>
                <c:pt idx="69">
                  <c:v>0.53859999999999997</c:v>
                </c:pt>
                <c:pt idx="70" formatCode="0.00%">
                  <c:v>0.53859999999999997</c:v>
                </c:pt>
                <c:pt idx="71" formatCode="0.00%">
                  <c:v>0.54490000000000005</c:v>
                </c:pt>
                <c:pt idx="72" formatCode="0.00%">
                  <c:v>0.5423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19-4EA2-B5A6-8F77B2369EFB}"/>
            </c:ext>
          </c:extLst>
        </c:ser>
        <c:ser>
          <c:idx val="1"/>
          <c:order val="1"/>
          <c:tx>
            <c:strRef>
              <c:f>NPLpokriće!$T$6</c:f>
              <c:strCache>
                <c:ptCount val="1"/>
                <c:pt idx="0">
                  <c:v>Становништво</c:v>
                </c:pt>
              </c:strCache>
            </c:strRef>
          </c:tx>
          <c:spPr>
            <a:ln w="25400" cap="rnd">
              <a:solidFill>
                <a:srgbClr val="FF818D"/>
              </a:solidFill>
              <a:round/>
            </a:ln>
            <a:effectLst/>
          </c:spPr>
          <c:marker>
            <c:symbol val="none"/>
          </c:marker>
          <c:cat>
            <c:multiLvlStrRef>
              <c:f>NPLpokriće!Datumi2.7</c:f>
              <c:multiLvlStrCache>
                <c:ptCount val="73"/>
                <c:lvl>
                  <c:pt idx="0">
                    <c:v>10</c:v>
                  </c:pt>
                  <c:pt idx="1">
                    <c:v>11</c:v>
                  </c:pt>
                  <c:pt idx="2">
                    <c:v>12</c:v>
                  </c:pt>
                  <c:pt idx="3">
                    <c:v>1</c:v>
                  </c:pt>
                  <c:pt idx="4">
                    <c:v>2</c:v>
                  </c:pt>
                  <c:pt idx="5">
                    <c:v>3</c:v>
                  </c:pt>
                  <c:pt idx="6">
                    <c:v>4</c:v>
                  </c:pt>
                  <c:pt idx="7">
                    <c:v>5</c:v>
                  </c:pt>
                  <c:pt idx="8">
                    <c:v>6</c:v>
                  </c:pt>
                  <c:pt idx="9">
                    <c:v>7</c:v>
                  </c:pt>
                  <c:pt idx="10">
                    <c:v>8</c:v>
                  </c:pt>
                  <c:pt idx="11">
                    <c:v>9</c:v>
                  </c:pt>
                  <c:pt idx="12">
                    <c:v>10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6</c:v>
                  </c:pt>
                  <c:pt idx="21">
                    <c:v>7</c:v>
                  </c:pt>
                  <c:pt idx="22">
                    <c:v>8</c:v>
                  </c:pt>
                  <c:pt idx="23">
                    <c:v>9</c:v>
                  </c:pt>
                  <c:pt idx="24">
                    <c:v>10</c:v>
                  </c:pt>
                  <c:pt idx="25">
                    <c:v>11</c:v>
                  </c:pt>
                  <c:pt idx="26">
                    <c:v>12</c:v>
                  </c:pt>
                  <c:pt idx="27">
                    <c:v>1</c:v>
                  </c:pt>
                  <c:pt idx="28">
                    <c:v>2</c:v>
                  </c:pt>
                  <c:pt idx="29">
                    <c:v>3</c:v>
                  </c:pt>
                  <c:pt idx="30">
                    <c:v>4</c:v>
                  </c:pt>
                  <c:pt idx="31">
                    <c:v>5</c:v>
                  </c:pt>
                  <c:pt idx="32">
                    <c:v>6</c:v>
                  </c:pt>
                  <c:pt idx="33">
                    <c:v>7</c:v>
                  </c:pt>
                  <c:pt idx="34">
                    <c:v>8</c:v>
                  </c:pt>
                  <c:pt idx="35">
                    <c:v>9</c:v>
                  </c:pt>
                  <c:pt idx="36">
                    <c:v>10</c:v>
                  </c:pt>
                  <c:pt idx="37">
                    <c:v>11</c:v>
                  </c:pt>
                  <c:pt idx="38">
                    <c:v>12</c:v>
                  </c:pt>
                  <c:pt idx="39">
                    <c:v>1</c:v>
                  </c:pt>
                  <c:pt idx="40">
                    <c:v>2</c:v>
                  </c:pt>
                  <c:pt idx="41">
                    <c:v>3</c:v>
                  </c:pt>
                  <c:pt idx="42">
                    <c:v>4</c:v>
                  </c:pt>
                  <c:pt idx="43">
                    <c:v>5</c:v>
                  </c:pt>
                  <c:pt idx="44">
                    <c:v>6</c:v>
                  </c:pt>
                  <c:pt idx="45">
                    <c:v>7</c:v>
                  </c:pt>
                  <c:pt idx="46">
                    <c:v>8</c:v>
                  </c:pt>
                  <c:pt idx="47">
                    <c:v>9</c:v>
                  </c:pt>
                  <c:pt idx="48">
                    <c:v>10</c:v>
                  </c:pt>
                  <c:pt idx="49">
                    <c:v>11</c:v>
                  </c:pt>
                  <c:pt idx="50">
                    <c:v>12</c:v>
                  </c:pt>
                  <c:pt idx="51">
                    <c:v>1</c:v>
                  </c:pt>
                  <c:pt idx="52">
                    <c:v>2</c:v>
                  </c:pt>
                  <c:pt idx="53">
                    <c:v>3</c:v>
                  </c:pt>
                  <c:pt idx="54">
                    <c:v>4</c:v>
                  </c:pt>
                  <c:pt idx="55">
                    <c:v>5</c:v>
                  </c:pt>
                  <c:pt idx="56">
                    <c:v>6</c:v>
                  </c:pt>
                  <c:pt idx="57">
                    <c:v>7</c:v>
                  </c:pt>
                  <c:pt idx="58">
                    <c:v>8</c:v>
                  </c:pt>
                  <c:pt idx="59">
                    <c:v>9</c:v>
                  </c:pt>
                  <c:pt idx="60">
                    <c:v>10</c:v>
                  </c:pt>
                  <c:pt idx="61">
                    <c:v>11</c:v>
                  </c:pt>
                  <c:pt idx="62">
                    <c:v>12</c:v>
                  </c:pt>
                  <c:pt idx="63">
                    <c:v>1</c:v>
                  </c:pt>
                  <c:pt idx="64">
                    <c:v>2</c:v>
                  </c:pt>
                  <c:pt idx="65">
                    <c:v>3</c:v>
                  </c:pt>
                  <c:pt idx="66">
                    <c:v>4</c:v>
                  </c:pt>
                  <c:pt idx="67">
                    <c:v>5</c:v>
                  </c:pt>
                  <c:pt idx="68">
                    <c:v>6</c:v>
                  </c:pt>
                  <c:pt idx="69">
                    <c:v>7</c:v>
                  </c:pt>
                  <c:pt idx="70">
                    <c:v>8</c:v>
                  </c:pt>
                  <c:pt idx="71">
                    <c:v>9</c:v>
                  </c:pt>
                  <c:pt idx="72">
                    <c:v>10</c:v>
                  </c:pt>
                </c:lvl>
                <c:lvl>
                  <c:pt idx="3">
                    <c:v>2018.</c:v>
                  </c:pt>
                  <c:pt idx="15">
                    <c:v>2019.</c:v>
                  </c:pt>
                  <c:pt idx="27">
                    <c:v>2020.</c:v>
                  </c:pt>
                  <c:pt idx="39">
                    <c:v>2021.</c:v>
                  </c:pt>
                  <c:pt idx="51">
                    <c:v>2022.</c:v>
                  </c:pt>
                  <c:pt idx="63">
                    <c:v>2023.</c:v>
                  </c:pt>
                </c:lvl>
              </c:multiLvlStrCache>
            </c:multiLvlStrRef>
          </c:cat>
          <c:val>
            <c:numRef>
              <c:f>NPLpokriće!NPLpokriće.stan</c:f>
              <c:numCache>
                <c:formatCode>0.0%</c:formatCode>
                <c:ptCount val="73"/>
                <c:pt idx="0">
                  <c:v>0.56330000000000002</c:v>
                </c:pt>
                <c:pt idx="1">
                  <c:v>0.56200000000000006</c:v>
                </c:pt>
                <c:pt idx="2">
                  <c:v>0.55479999999999996</c:v>
                </c:pt>
                <c:pt idx="3">
                  <c:v>0.59099999999999997</c:v>
                </c:pt>
                <c:pt idx="4">
                  <c:v>0.57609999999999995</c:v>
                </c:pt>
                <c:pt idx="5">
                  <c:v>0.56230000000000002</c:v>
                </c:pt>
                <c:pt idx="6">
                  <c:v>0.56699999999999995</c:v>
                </c:pt>
                <c:pt idx="7">
                  <c:v>0.56440000000000001</c:v>
                </c:pt>
                <c:pt idx="8">
                  <c:v>0.56140000000000001</c:v>
                </c:pt>
                <c:pt idx="9">
                  <c:v>0.56420000000000003</c:v>
                </c:pt>
                <c:pt idx="10">
                  <c:v>0.56599999999999995</c:v>
                </c:pt>
                <c:pt idx="11">
                  <c:v>0.56100000000000005</c:v>
                </c:pt>
                <c:pt idx="12">
                  <c:v>0.56020000000000003</c:v>
                </c:pt>
                <c:pt idx="13">
                  <c:v>0.56830000000000003</c:v>
                </c:pt>
                <c:pt idx="14">
                  <c:v>0.53739999999999999</c:v>
                </c:pt>
                <c:pt idx="15">
                  <c:v>0.54149999999999998</c:v>
                </c:pt>
                <c:pt idx="16">
                  <c:v>0.54590000000000005</c:v>
                </c:pt>
                <c:pt idx="17">
                  <c:v>0.55730000000000002</c:v>
                </c:pt>
                <c:pt idx="18">
                  <c:v>0.55769999999999997</c:v>
                </c:pt>
                <c:pt idx="19">
                  <c:v>0.55530000000000002</c:v>
                </c:pt>
                <c:pt idx="20">
                  <c:v>0.54239999999999999</c:v>
                </c:pt>
                <c:pt idx="21">
                  <c:v>0.56120000000000003</c:v>
                </c:pt>
                <c:pt idx="22">
                  <c:v>0.55679999999999996</c:v>
                </c:pt>
                <c:pt idx="23">
                  <c:v>0.56310000000000004</c:v>
                </c:pt>
                <c:pt idx="24">
                  <c:v>0.5675</c:v>
                </c:pt>
                <c:pt idx="25">
                  <c:v>0.58830000000000005</c:v>
                </c:pt>
                <c:pt idx="26">
                  <c:v>0.59009999999999996</c:v>
                </c:pt>
                <c:pt idx="27">
                  <c:v>0.59050000000000002</c:v>
                </c:pt>
                <c:pt idx="28">
                  <c:v>0.59160000000000001</c:v>
                </c:pt>
                <c:pt idx="29">
                  <c:v>0.60829999999999995</c:v>
                </c:pt>
                <c:pt idx="30">
                  <c:v>0.5988</c:v>
                </c:pt>
                <c:pt idx="31">
                  <c:v>0.60960000000000003</c:v>
                </c:pt>
                <c:pt idx="32">
                  <c:v>0.62509999999999999</c:v>
                </c:pt>
                <c:pt idx="33">
                  <c:v>0.61850000000000005</c:v>
                </c:pt>
                <c:pt idx="34">
                  <c:v>0.63290000000000002</c:v>
                </c:pt>
                <c:pt idx="35">
                  <c:v>0.62539999999999996</c:v>
                </c:pt>
                <c:pt idx="36">
                  <c:v>0.61519999999999997</c:v>
                </c:pt>
                <c:pt idx="37">
                  <c:v>0.61719999999999997</c:v>
                </c:pt>
                <c:pt idx="38">
                  <c:v>0.60089999999999999</c:v>
                </c:pt>
                <c:pt idx="39">
                  <c:v>0.59799999999999998</c:v>
                </c:pt>
                <c:pt idx="40">
                  <c:v>0.59399999999999997</c:v>
                </c:pt>
                <c:pt idx="41">
                  <c:v>0.58860000000000001</c:v>
                </c:pt>
                <c:pt idx="42">
                  <c:v>0.58179999999999998</c:v>
                </c:pt>
                <c:pt idx="43">
                  <c:v>0.58509999999999995</c:v>
                </c:pt>
                <c:pt idx="44">
                  <c:v>0.58899999999999997</c:v>
                </c:pt>
                <c:pt idx="45">
                  <c:v>0.59519999999999995</c:v>
                </c:pt>
                <c:pt idx="46">
                  <c:v>0.59470000000000001</c:v>
                </c:pt>
                <c:pt idx="47">
                  <c:v>0.60150000000000003</c:v>
                </c:pt>
                <c:pt idx="48">
                  <c:v>0.60680000000000001</c:v>
                </c:pt>
                <c:pt idx="49">
                  <c:v>0.60089999999999999</c:v>
                </c:pt>
                <c:pt idx="50">
                  <c:v>0.58230000000000004</c:v>
                </c:pt>
                <c:pt idx="51">
                  <c:v>0.58289999999999997</c:v>
                </c:pt>
                <c:pt idx="52">
                  <c:v>0.58360000000000001</c:v>
                </c:pt>
                <c:pt idx="53">
                  <c:v>0.58689999999999998</c:v>
                </c:pt>
                <c:pt idx="54">
                  <c:v>0.59660000000000002</c:v>
                </c:pt>
                <c:pt idx="55">
                  <c:v>0.5998</c:v>
                </c:pt>
                <c:pt idx="56">
                  <c:v>0.59730000000000005</c:v>
                </c:pt>
                <c:pt idx="57">
                  <c:v>0.59975123788256302</c:v>
                </c:pt>
                <c:pt idx="58">
                  <c:v>0.59398217024841304</c:v>
                </c:pt>
                <c:pt idx="59">
                  <c:v>0.59579606623774695</c:v>
                </c:pt>
                <c:pt idx="60">
                  <c:v>0.60399999999999998</c:v>
                </c:pt>
                <c:pt idx="61">
                  <c:v>0.59089999999999998</c:v>
                </c:pt>
                <c:pt idx="62">
                  <c:v>0.59389999999999998</c:v>
                </c:pt>
                <c:pt idx="63">
                  <c:v>0.59860000000000002</c:v>
                </c:pt>
                <c:pt idx="64">
                  <c:v>0.58030000000000004</c:v>
                </c:pt>
                <c:pt idx="65">
                  <c:v>0.60250000000000004</c:v>
                </c:pt>
                <c:pt idx="66">
                  <c:v>0.6</c:v>
                </c:pt>
                <c:pt idx="67">
                  <c:v>0.60189999999999999</c:v>
                </c:pt>
                <c:pt idx="68">
                  <c:v>0.60670000000000002</c:v>
                </c:pt>
                <c:pt idx="69">
                  <c:v>0.60840000000000005</c:v>
                </c:pt>
                <c:pt idx="70" formatCode="0.00%">
                  <c:v>0.60340000000000005</c:v>
                </c:pt>
                <c:pt idx="71" formatCode="0.00%">
                  <c:v>0.60270000000000001</c:v>
                </c:pt>
                <c:pt idx="72" formatCode="0.00%">
                  <c:v>0.60919999999999996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19-4EA2-B5A6-8F77B2369EFB}"/>
            </c:ext>
          </c:extLst>
        </c:ser>
        <c:ser>
          <c:idx val="3"/>
          <c:order val="2"/>
          <c:tx>
            <c:strRef>
              <c:f>NPLpokriće!$R$6</c:f>
              <c:strCache>
                <c:ptCount val="1"/>
                <c:pt idx="0">
                  <c:v>Oстали сектори (збирно)</c:v>
                </c:pt>
              </c:strCache>
            </c:strRef>
          </c:tx>
          <c:spPr>
            <a:ln w="25400" cap="rnd">
              <a:solidFill>
                <a:srgbClr val="C0C0C0"/>
              </a:solidFill>
              <a:round/>
            </a:ln>
            <a:effectLst/>
          </c:spPr>
          <c:marker>
            <c:symbol val="none"/>
          </c:marker>
          <c:cat>
            <c:multiLvlStrRef>
              <c:f>NPLpokriće!Datumi2.7</c:f>
              <c:multiLvlStrCache>
                <c:ptCount val="73"/>
                <c:lvl>
                  <c:pt idx="0">
                    <c:v>10</c:v>
                  </c:pt>
                  <c:pt idx="1">
                    <c:v>11</c:v>
                  </c:pt>
                  <c:pt idx="2">
                    <c:v>12</c:v>
                  </c:pt>
                  <c:pt idx="3">
                    <c:v>1</c:v>
                  </c:pt>
                  <c:pt idx="4">
                    <c:v>2</c:v>
                  </c:pt>
                  <c:pt idx="5">
                    <c:v>3</c:v>
                  </c:pt>
                  <c:pt idx="6">
                    <c:v>4</c:v>
                  </c:pt>
                  <c:pt idx="7">
                    <c:v>5</c:v>
                  </c:pt>
                  <c:pt idx="8">
                    <c:v>6</c:v>
                  </c:pt>
                  <c:pt idx="9">
                    <c:v>7</c:v>
                  </c:pt>
                  <c:pt idx="10">
                    <c:v>8</c:v>
                  </c:pt>
                  <c:pt idx="11">
                    <c:v>9</c:v>
                  </c:pt>
                  <c:pt idx="12">
                    <c:v>10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6</c:v>
                  </c:pt>
                  <c:pt idx="21">
                    <c:v>7</c:v>
                  </c:pt>
                  <c:pt idx="22">
                    <c:v>8</c:v>
                  </c:pt>
                  <c:pt idx="23">
                    <c:v>9</c:v>
                  </c:pt>
                  <c:pt idx="24">
                    <c:v>10</c:v>
                  </c:pt>
                  <c:pt idx="25">
                    <c:v>11</c:v>
                  </c:pt>
                  <c:pt idx="26">
                    <c:v>12</c:v>
                  </c:pt>
                  <c:pt idx="27">
                    <c:v>1</c:v>
                  </c:pt>
                  <c:pt idx="28">
                    <c:v>2</c:v>
                  </c:pt>
                  <c:pt idx="29">
                    <c:v>3</c:v>
                  </c:pt>
                  <c:pt idx="30">
                    <c:v>4</c:v>
                  </c:pt>
                  <c:pt idx="31">
                    <c:v>5</c:v>
                  </c:pt>
                  <c:pt idx="32">
                    <c:v>6</c:v>
                  </c:pt>
                  <c:pt idx="33">
                    <c:v>7</c:v>
                  </c:pt>
                  <c:pt idx="34">
                    <c:v>8</c:v>
                  </c:pt>
                  <c:pt idx="35">
                    <c:v>9</c:v>
                  </c:pt>
                  <c:pt idx="36">
                    <c:v>10</c:v>
                  </c:pt>
                  <c:pt idx="37">
                    <c:v>11</c:v>
                  </c:pt>
                  <c:pt idx="38">
                    <c:v>12</c:v>
                  </c:pt>
                  <c:pt idx="39">
                    <c:v>1</c:v>
                  </c:pt>
                  <c:pt idx="40">
                    <c:v>2</c:v>
                  </c:pt>
                  <c:pt idx="41">
                    <c:v>3</c:v>
                  </c:pt>
                  <c:pt idx="42">
                    <c:v>4</c:v>
                  </c:pt>
                  <c:pt idx="43">
                    <c:v>5</c:v>
                  </c:pt>
                  <c:pt idx="44">
                    <c:v>6</c:v>
                  </c:pt>
                  <c:pt idx="45">
                    <c:v>7</c:v>
                  </c:pt>
                  <c:pt idx="46">
                    <c:v>8</c:v>
                  </c:pt>
                  <c:pt idx="47">
                    <c:v>9</c:v>
                  </c:pt>
                  <c:pt idx="48">
                    <c:v>10</c:v>
                  </c:pt>
                  <c:pt idx="49">
                    <c:v>11</c:v>
                  </c:pt>
                  <c:pt idx="50">
                    <c:v>12</c:v>
                  </c:pt>
                  <c:pt idx="51">
                    <c:v>1</c:v>
                  </c:pt>
                  <c:pt idx="52">
                    <c:v>2</c:v>
                  </c:pt>
                  <c:pt idx="53">
                    <c:v>3</c:v>
                  </c:pt>
                  <c:pt idx="54">
                    <c:v>4</c:v>
                  </c:pt>
                  <c:pt idx="55">
                    <c:v>5</c:v>
                  </c:pt>
                  <c:pt idx="56">
                    <c:v>6</c:v>
                  </c:pt>
                  <c:pt idx="57">
                    <c:v>7</c:v>
                  </c:pt>
                  <c:pt idx="58">
                    <c:v>8</c:v>
                  </c:pt>
                  <c:pt idx="59">
                    <c:v>9</c:v>
                  </c:pt>
                  <c:pt idx="60">
                    <c:v>10</c:v>
                  </c:pt>
                  <c:pt idx="61">
                    <c:v>11</c:v>
                  </c:pt>
                  <c:pt idx="62">
                    <c:v>12</c:v>
                  </c:pt>
                  <c:pt idx="63">
                    <c:v>1</c:v>
                  </c:pt>
                  <c:pt idx="64">
                    <c:v>2</c:v>
                  </c:pt>
                  <c:pt idx="65">
                    <c:v>3</c:v>
                  </c:pt>
                  <c:pt idx="66">
                    <c:v>4</c:v>
                  </c:pt>
                  <c:pt idx="67">
                    <c:v>5</c:v>
                  </c:pt>
                  <c:pt idx="68">
                    <c:v>6</c:v>
                  </c:pt>
                  <c:pt idx="69">
                    <c:v>7</c:v>
                  </c:pt>
                  <c:pt idx="70">
                    <c:v>8</c:v>
                  </c:pt>
                  <c:pt idx="71">
                    <c:v>9</c:v>
                  </c:pt>
                  <c:pt idx="72">
                    <c:v>10</c:v>
                  </c:pt>
                </c:lvl>
                <c:lvl>
                  <c:pt idx="3">
                    <c:v>2018.</c:v>
                  </c:pt>
                  <c:pt idx="15">
                    <c:v>2019.</c:v>
                  </c:pt>
                  <c:pt idx="27">
                    <c:v>2020.</c:v>
                  </c:pt>
                  <c:pt idx="39">
                    <c:v>2021.</c:v>
                  </c:pt>
                  <c:pt idx="51">
                    <c:v>2022.</c:v>
                  </c:pt>
                  <c:pt idx="63">
                    <c:v>2023.</c:v>
                  </c:pt>
                </c:lvl>
              </c:multiLvlStrCache>
            </c:multiLvlStrRef>
          </c:cat>
          <c:val>
            <c:numRef>
              <c:f>NPLpokriće!NPLpokriće.ost</c:f>
              <c:numCache>
                <c:formatCode>0.0%</c:formatCode>
                <c:ptCount val="73"/>
                <c:pt idx="0">
                  <c:v>0.65749999999999997</c:v>
                </c:pt>
                <c:pt idx="1">
                  <c:v>0.63590000000000002</c:v>
                </c:pt>
                <c:pt idx="2">
                  <c:v>0.62209999999999999</c:v>
                </c:pt>
                <c:pt idx="3">
                  <c:v>0.65980000000000005</c:v>
                </c:pt>
                <c:pt idx="4">
                  <c:v>0.65959999999999996</c:v>
                </c:pt>
                <c:pt idx="5">
                  <c:v>0.67610000000000003</c:v>
                </c:pt>
                <c:pt idx="6">
                  <c:v>0.68579999999999997</c:v>
                </c:pt>
                <c:pt idx="7">
                  <c:v>0.69740000000000002</c:v>
                </c:pt>
                <c:pt idx="8">
                  <c:v>0.66579999999999995</c:v>
                </c:pt>
                <c:pt idx="9">
                  <c:v>0.67090000000000005</c:v>
                </c:pt>
                <c:pt idx="10">
                  <c:v>0.68510000000000004</c:v>
                </c:pt>
                <c:pt idx="11">
                  <c:v>0.69120000000000004</c:v>
                </c:pt>
                <c:pt idx="12">
                  <c:v>0.68240000000000001</c:v>
                </c:pt>
                <c:pt idx="13">
                  <c:v>0.69020000000000004</c:v>
                </c:pt>
                <c:pt idx="14">
                  <c:v>0.68700000000000006</c:v>
                </c:pt>
                <c:pt idx="15">
                  <c:v>0.69310000000000005</c:v>
                </c:pt>
                <c:pt idx="16">
                  <c:v>0.69699999999999995</c:v>
                </c:pt>
                <c:pt idx="17">
                  <c:v>0.7127</c:v>
                </c:pt>
                <c:pt idx="18">
                  <c:v>0.71409999999999996</c:v>
                </c:pt>
                <c:pt idx="19">
                  <c:v>0.71089999999999998</c:v>
                </c:pt>
                <c:pt idx="20">
                  <c:v>0.69359999999999999</c:v>
                </c:pt>
                <c:pt idx="21">
                  <c:v>0.69020000000000004</c:v>
                </c:pt>
                <c:pt idx="22">
                  <c:v>0.69879999999999998</c:v>
                </c:pt>
                <c:pt idx="23">
                  <c:v>0.68410000000000004</c:v>
                </c:pt>
                <c:pt idx="24">
                  <c:v>0.68659999999999999</c:v>
                </c:pt>
                <c:pt idx="25">
                  <c:v>0.68989999999999996</c:v>
                </c:pt>
                <c:pt idx="26">
                  <c:v>0.70960000000000001</c:v>
                </c:pt>
                <c:pt idx="27">
                  <c:v>0.70299999999999996</c:v>
                </c:pt>
                <c:pt idx="28">
                  <c:v>0.70679999999999998</c:v>
                </c:pt>
                <c:pt idx="29">
                  <c:v>0.70650000000000002</c:v>
                </c:pt>
                <c:pt idx="30">
                  <c:v>0.70409999999999995</c:v>
                </c:pt>
                <c:pt idx="31">
                  <c:v>0.70640000000000003</c:v>
                </c:pt>
                <c:pt idx="32">
                  <c:v>0.70469999999999999</c:v>
                </c:pt>
                <c:pt idx="33">
                  <c:v>0.67679999999999996</c:v>
                </c:pt>
                <c:pt idx="34">
                  <c:v>0.68430000000000002</c:v>
                </c:pt>
                <c:pt idx="35">
                  <c:v>0.67649999999999999</c:v>
                </c:pt>
                <c:pt idx="36">
                  <c:v>0.68089999999999995</c:v>
                </c:pt>
                <c:pt idx="37">
                  <c:v>0.67810000000000004</c:v>
                </c:pt>
                <c:pt idx="38">
                  <c:v>0.61709999999999998</c:v>
                </c:pt>
                <c:pt idx="39">
                  <c:v>0.60760000000000003</c:v>
                </c:pt>
                <c:pt idx="40">
                  <c:v>0.60109999999999997</c:v>
                </c:pt>
                <c:pt idx="41">
                  <c:v>0.61799999999999999</c:v>
                </c:pt>
                <c:pt idx="42">
                  <c:v>0.55910000000000004</c:v>
                </c:pt>
                <c:pt idx="43">
                  <c:v>0.56279999999999997</c:v>
                </c:pt>
                <c:pt idx="44">
                  <c:v>0.56669999999999998</c:v>
                </c:pt>
                <c:pt idx="45">
                  <c:v>0.57210000000000005</c:v>
                </c:pt>
                <c:pt idx="46">
                  <c:v>0.56379999999999997</c:v>
                </c:pt>
                <c:pt idx="47">
                  <c:v>0.56759999999999999</c:v>
                </c:pt>
                <c:pt idx="48">
                  <c:v>0.56899999999999995</c:v>
                </c:pt>
                <c:pt idx="49">
                  <c:v>0.57230000000000003</c:v>
                </c:pt>
                <c:pt idx="50">
                  <c:v>0.57569999999999999</c:v>
                </c:pt>
                <c:pt idx="51">
                  <c:v>0.5605</c:v>
                </c:pt>
                <c:pt idx="52">
                  <c:v>0.54720000000000002</c:v>
                </c:pt>
                <c:pt idx="53">
                  <c:v>0.54600000000000004</c:v>
                </c:pt>
                <c:pt idx="54">
                  <c:v>0.54910000000000003</c:v>
                </c:pt>
                <c:pt idx="55">
                  <c:v>0.55430000000000001</c:v>
                </c:pt>
                <c:pt idx="56">
                  <c:v>0.55730000000000002</c:v>
                </c:pt>
                <c:pt idx="57">
                  <c:v>0.56907456526478295</c:v>
                </c:pt>
                <c:pt idx="58">
                  <c:v>0.56637150454945107</c:v>
                </c:pt>
                <c:pt idx="59">
                  <c:v>0.56864037159907399</c:v>
                </c:pt>
                <c:pt idx="60">
                  <c:v>0.58160000000000001</c:v>
                </c:pt>
                <c:pt idx="61">
                  <c:v>0.59179999999999999</c:v>
                </c:pt>
                <c:pt idx="62">
                  <c:v>0.55049999999999999</c:v>
                </c:pt>
                <c:pt idx="63">
                  <c:v>0.55640000000000001</c:v>
                </c:pt>
                <c:pt idx="64">
                  <c:v>0.55869999999999997</c:v>
                </c:pt>
                <c:pt idx="65">
                  <c:v>0.54990000000000006</c:v>
                </c:pt>
                <c:pt idx="66">
                  <c:v>0.56499999999999995</c:v>
                </c:pt>
                <c:pt idx="67">
                  <c:v>0.57389999999999997</c:v>
                </c:pt>
                <c:pt idx="68">
                  <c:v>0.59209999999999996</c:v>
                </c:pt>
                <c:pt idx="69">
                  <c:v>0.61890000000000001</c:v>
                </c:pt>
                <c:pt idx="70">
                  <c:v>0.62260000000000004</c:v>
                </c:pt>
                <c:pt idx="71">
                  <c:v>0.61970000000000003</c:v>
                </c:pt>
                <c:pt idx="72">
                  <c:v>0.61950000000000005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19-4EA2-B5A6-8F77B2369EFB}"/>
            </c:ext>
          </c:extLst>
        </c:ser>
        <c:ser>
          <c:idx val="2"/>
          <c:order val="3"/>
          <c:tx>
            <c:strRef>
              <c:f>NPLpokriće!$U$6</c:f>
              <c:strCache>
                <c:ptCount val="1"/>
                <c:pt idx="0">
                  <c:v>Укупно</c:v>
                </c:pt>
              </c:strCache>
            </c:strRef>
          </c:tx>
          <c:spPr>
            <a:ln w="25400" cap="rnd">
              <a:solidFill>
                <a:srgbClr val="005293"/>
              </a:solidFill>
              <a:prstDash val="sysDot"/>
              <a:round/>
            </a:ln>
            <a:effectLst/>
          </c:spPr>
          <c:marker>
            <c:symbol val="none"/>
          </c:marker>
          <c:cat>
            <c:multiLvlStrRef>
              <c:f>NPLpokriće!Datumi2.7</c:f>
              <c:multiLvlStrCache>
                <c:ptCount val="73"/>
                <c:lvl>
                  <c:pt idx="0">
                    <c:v>10</c:v>
                  </c:pt>
                  <c:pt idx="1">
                    <c:v>11</c:v>
                  </c:pt>
                  <c:pt idx="2">
                    <c:v>12</c:v>
                  </c:pt>
                  <c:pt idx="3">
                    <c:v>1</c:v>
                  </c:pt>
                  <c:pt idx="4">
                    <c:v>2</c:v>
                  </c:pt>
                  <c:pt idx="5">
                    <c:v>3</c:v>
                  </c:pt>
                  <c:pt idx="6">
                    <c:v>4</c:v>
                  </c:pt>
                  <c:pt idx="7">
                    <c:v>5</c:v>
                  </c:pt>
                  <c:pt idx="8">
                    <c:v>6</c:v>
                  </c:pt>
                  <c:pt idx="9">
                    <c:v>7</c:v>
                  </c:pt>
                  <c:pt idx="10">
                    <c:v>8</c:v>
                  </c:pt>
                  <c:pt idx="11">
                    <c:v>9</c:v>
                  </c:pt>
                  <c:pt idx="12">
                    <c:v>10</c:v>
                  </c:pt>
                  <c:pt idx="13">
                    <c:v>11</c:v>
                  </c:pt>
                  <c:pt idx="14">
                    <c:v>12</c:v>
                  </c:pt>
                  <c:pt idx="15">
                    <c:v>1</c:v>
                  </c:pt>
                  <c:pt idx="16">
                    <c:v>2</c:v>
                  </c:pt>
                  <c:pt idx="17">
                    <c:v>3</c:v>
                  </c:pt>
                  <c:pt idx="18">
                    <c:v>4</c:v>
                  </c:pt>
                  <c:pt idx="19">
                    <c:v>5</c:v>
                  </c:pt>
                  <c:pt idx="20">
                    <c:v>6</c:v>
                  </c:pt>
                  <c:pt idx="21">
                    <c:v>7</c:v>
                  </c:pt>
                  <c:pt idx="22">
                    <c:v>8</c:v>
                  </c:pt>
                  <c:pt idx="23">
                    <c:v>9</c:v>
                  </c:pt>
                  <c:pt idx="24">
                    <c:v>10</c:v>
                  </c:pt>
                  <c:pt idx="25">
                    <c:v>11</c:v>
                  </c:pt>
                  <c:pt idx="26">
                    <c:v>12</c:v>
                  </c:pt>
                  <c:pt idx="27">
                    <c:v>1</c:v>
                  </c:pt>
                  <c:pt idx="28">
                    <c:v>2</c:v>
                  </c:pt>
                  <c:pt idx="29">
                    <c:v>3</c:v>
                  </c:pt>
                  <c:pt idx="30">
                    <c:v>4</c:v>
                  </c:pt>
                  <c:pt idx="31">
                    <c:v>5</c:v>
                  </c:pt>
                  <c:pt idx="32">
                    <c:v>6</c:v>
                  </c:pt>
                  <c:pt idx="33">
                    <c:v>7</c:v>
                  </c:pt>
                  <c:pt idx="34">
                    <c:v>8</c:v>
                  </c:pt>
                  <c:pt idx="35">
                    <c:v>9</c:v>
                  </c:pt>
                  <c:pt idx="36">
                    <c:v>10</c:v>
                  </c:pt>
                  <c:pt idx="37">
                    <c:v>11</c:v>
                  </c:pt>
                  <c:pt idx="38">
                    <c:v>12</c:v>
                  </c:pt>
                  <c:pt idx="39">
                    <c:v>1</c:v>
                  </c:pt>
                  <c:pt idx="40">
                    <c:v>2</c:v>
                  </c:pt>
                  <c:pt idx="41">
                    <c:v>3</c:v>
                  </c:pt>
                  <c:pt idx="42">
                    <c:v>4</c:v>
                  </c:pt>
                  <c:pt idx="43">
                    <c:v>5</c:v>
                  </c:pt>
                  <c:pt idx="44">
                    <c:v>6</c:v>
                  </c:pt>
                  <c:pt idx="45">
                    <c:v>7</c:v>
                  </c:pt>
                  <c:pt idx="46">
                    <c:v>8</c:v>
                  </c:pt>
                  <c:pt idx="47">
                    <c:v>9</c:v>
                  </c:pt>
                  <c:pt idx="48">
                    <c:v>10</c:v>
                  </c:pt>
                  <c:pt idx="49">
                    <c:v>11</c:v>
                  </c:pt>
                  <c:pt idx="50">
                    <c:v>12</c:v>
                  </c:pt>
                  <c:pt idx="51">
                    <c:v>1</c:v>
                  </c:pt>
                  <c:pt idx="52">
                    <c:v>2</c:v>
                  </c:pt>
                  <c:pt idx="53">
                    <c:v>3</c:v>
                  </c:pt>
                  <c:pt idx="54">
                    <c:v>4</c:v>
                  </c:pt>
                  <c:pt idx="55">
                    <c:v>5</c:v>
                  </c:pt>
                  <c:pt idx="56">
                    <c:v>6</c:v>
                  </c:pt>
                  <c:pt idx="57">
                    <c:v>7</c:v>
                  </c:pt>
                  <c:pt idx="58">
                    <c:v>8</c:v>
                  </c:pt>
                  <c:pt idx="59">
                    <c:v>9</c:v>
                  </c:pt>
                  <c:pt idx="60">
                    <c:v>10</c:v>
                  </c:pt>
                  <c:pt idx="61">
                    <c:v>11</c:v>
                  </c:pt>
                  <c:pt idx="62">
                    <c:v>12</c:v>
                  </c:pt>
                  <c:pt idx="63">
                    <c:v>1</c:v>
                  </c:pt>
                  <c:pt idx="64">
                    <c:v>2</c:v>
                  </c:pt>
                  <c:pt idx="65">
                    <c:v>3</c:v>
                  </c:pt>
                  <c:pt idx="66">
                    <c:v>4</c:v>
                  </c:pt>
                  <c:pt idx="67">
                    <c:v>5</c:v>
                  </c:pt>
                  <c:pt idx="68">
                    <c:v>6</c:v>
                  </c:pt>
                  <c:pt idx="69">
                    <c:v>7</c:v>
                  </c:pt>
                  <c:pt idx="70">
                    <c:v>8</c:v>
                  </c:pt>
                  <c:pt idx="71">
                    <c:v>9</c:v>
                  </c:pt>
                  <c:pt idx="72">
                    <c:v>10</c:v>
                  </c:pt>
                </c:lvl>
                <c:lvl>
                  <c:pt idx="3">
                    <c:v>2018.</c:v>
                  </c:pt>
                  <c:pt idx="15">
                    <c:v>2019.</c:v>
                  </c:pt>
                  <c:pt idx="27">
                    <c:v>2020.</c:v>
                  </c:pt>
                  <c:pt idx="39">
                    <c:v>2021.</c:v>
                  </c:pt>
                  <c:pt idx="51">
                    <c:v>2022.</c:v>
                  </c:pt>
                  <c:pt idx="63">
                    <c:v>2023.</c:v>
                  </c:pt>
                </c:lvl>
              </c:multiLvlStrCache>
            </c:multiLvlStrRef>
          </c:cat>
          <c:val>
            <c:numRef>
              <c:f>NPLpokriće!NPLpokriće.uk</c:f>
              <c:numCache>
                <c:formatCode>0.0%</c:formatCode>
                <c:ptCount val="73"/>
                <c:pt idx="0">
                  <c:v>0.62509999999999999</c:v>
                </c:pt>
                <c:pt idx="1">
                  <c:v>0.61799999999999999</c:v>
                </c:pt>
                <c:pt idx="2">
                  <c:v>0.58099999999999996</c:v>
                </c:pt>
                <c:pt idx="3">
                  <c:v>0.59570000000000001</c:v>
                </c:pt>
                <c:pt idx="4">
                  <c:v>0.59940000000000004</c:v>
                </c:pt>
                <c:pt idx="5">
                  <c:v>0.60750000000000004</c:v>
                </c:pt>
                <c:pt idx="6">
                  <c:v>0.61380000000000001</c:v>
                </c:pt>
                <c:pt idx="7">
                  <c:v>0.62109999999999999</c:v>
                </c:pt>
                <c:pt idx="8">
                  <c:v>0.60929999999999995</c:v>
                </c:pt>
                <c:pt idx="9">
                  <c:v>0.60070000000000001</c:v>
                </c:pt>
                <c:pt idx="10">
                  <c:v>0.60899999999999999</c:v>
                </c:pt>
                <c:pt idx="11">
                  <c:v>0.61319999999999997</c:v>
                </c:pt>
                <c:pt idx="12">
                  <c:v>0.61150000000000004</c:v>
                </c:pt>
                <c:pt idx="13">
                  <c:v>0.61470000000000002</c:v>
                </c:pt>
                <c:pt idx="14">
                  <c:v>0.60189999999999999</c:v>
                </c:pt>
                <c:pt idx="15">
                  <c:v>0.60150000000000003</c:v>
                </c:pt>
                <c:pt idx="16">
                  <c:v>0.60409999999999997</c:v>
                </c:pt>
                <c:pt idx="17">
                  <c:v>0.61260000000000003</c:v>
                </c:pt>
                <c:pt idx="18">
                  <c:v>0.6149</c:v>
                </c:pt>
                <c:pt idx="19">
                  <c:v>0.61329999999999996</c:v>
                </c:pt>
                <c:pt idx="20">
                  <c:v>0.60770000000000002</c:v>
                </c:pt>
                <c:pt idx="21">
                  <c:v>0.61329999999999996</c:v>
                </c:pt>
                <c:pt idx="22">
                  <c:v>0.6089</c:v>
                </c:pt>
                <c:pt idx="23">
                  <c:v>0.60070000000000001</c:v>
                </c:pt>
                <c:pt idx="24">
                  <c:v>0.60250000000000004</c:v>
                </c:pt>
                <c:pt idx="25">
                  <c:v>0.60919999999999996</c:v>
                </c:pt>
                <c:pt idx="26">
                  <c:v>0.61470000000000002</c:v>
                </c:pt>
                <c:pt idx="27">
                  <c:v>0.6119</c:v>
                </c:pt>
                <c:pt idx="28">
                  <c:v>0.60760000000000003</c:v>
                </c:pt>
                <c:pt idx="29">
                  <c:v>0.61399999999999999</c:v>
                </c:pt>
                <c:pt idx="30">
                  <c:v>0.60980000000000001</c:v>
                </c:pt>
                <c:pt idx="31">
                  <c:v>0.61919999999999997</c:v>
                </c:pt>
                <c:pt idx="32">
                  <c:v>0.62590000000000001</c:v>
                </c:pt>
                <c:pt idx="33">
                  <c:v>0.61980000000000002</c:v>
                </c:pt>
                <c:pt idx="34">
                  <c:v>0.62960000000000005</c:v>
                </c:pt>
                <c:pt idx="35">
                  <c:v>0.62419999999999998</c:v>
                </c:pt>
                <c:pt idx="36">
                  <c:v>0.621</c:v>
                </c:pt>
                <c:pt idx="37">
                  <c:v>0.61599999999999999</c:v>
                </c:pt>
                <c:pt idx="38">
                  <c:v>0.59009999999999996</c:v>
                </c:pt>
                <c:pt idx="39">
                  <c:v>0.58589999999999998</c:v>
                </c:pt>
                <c:pt idx="40">
                  <c:v>0.57789999999999997</c:v>
                </c:pt>
                <c:pt idx="41">
                  <c:v>0.5877</c:v>
                </c:pt>
                <c:pt idx="42">
                  <c:v>0.5756</c:v>
                </c:pt>
                <c:pt idx="43">
                  <c:v>0.57820000000000005</c:v>
                </c:pt>
                <c:pt idx="44">
                  <c:v>0.58240000000000003</c:v>
                </c:pt>
                <c:pt idx="45">
                  <c:v>0.59199999999999997</c:v>
                </c:pt>
                <c:pt idx="46">
                  <c:v>0.5907</c:v>
                </c:pt>
                <c:pt idx="47">
                  <c:v>0.59299999999999997</c:v>
                </c:pt>
                <c:pt idx="48">
                  <c:v>0.59089999999999998</c:v>
                </c:pt>
                <c:pt idx="49">
                  <c:v>0.57920000000000005</c:v>
                </c:pt>
                <c:pt idx="50">
                  <c:v>0.56320000000000003</c:v>
                </c:pt>
                <c:pt idx="51">
                  <c:v>0.55630000000000002</c:v>
                </c:pt>
                <c:pt idx="52">
                  <c:v>0.56669999999999998</c:v>
                </c:pt>
                <c:pt idx="53">
                  <c:v>0.56330000000000002</c:v>
                </c:pt>
                <c:pt idx="54">
                  <c:v>0.56459999999999999</c:v>
                </c:pt>
                <c:pt idx="55">
                  <c:v>0.57020000000000004</c:v>
                </c:pt>
                <c:pt idx="56">
                  <c:v>0.56989999999999996</c:v>
                </c:pt>
                <c:pt idx="57">
                  <c:v>0.57082236116060903</c:v>
                </c:pt>
                <c:pt idx="58">
                  <c:v>0.566893946984802</c:v>
                </c:pt>
                <c:pt idx="59">
                  <c:v>0.57148178775645808</c:v>
                </c:pt>
                <c:pt idx="60">
                  <c:v>0.58120000000000005</c:v>
                </c:pt>
                <c:pt idx="61">
                  <c:v>0.57299999999999995</c:v>
                </c:pt>
                <c:pt idx="62">
                  <c:v>0.58089999999999997</c:v>
                </c:pt>
                <c:pt idx="63">
                  <c:v>0.58160000000000001</c:v>
                </c:pt>
                <c:pt idx="64">
                  <c:v>0.57230000000000003</c:v>
                </c:pt>
                <c:pt idx="65">
                  <c:v>0.58420000000000005</c:v>
                </c:pt>
                <c:pt idx="66">
                  <c:v>0.58389999999999997</c:v>
                </c:pt>
                <c:pt idx="67">
                  <c:v>0.58499999999999996</c:v>
                </c:pt>
                <c:pt idx="68">
                  <c:v>0.57909999999999995</c:v>
                </c:pt>
                <c:pt idx="69">
                  <c:v>0.58699999999999997</c:v>
                </c:pt>
                <c:pt idx="70" formatCode="0.00%">
                  <c:v>0.58540000000000003</c:v>
                </c:pt>
                <c:pt idx="71" formatCode="0.00%">
                  <c:v>0.58699999999999997</c:v>
                </c:pt>
                <c:pt idx="72" formatCode="0.00%">
                  <c:v>0.58979999999999999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19-4EA2-B5A6-8F77B2369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1376816"/>
        <c:axId val="701370992"/>
      </c:lineChart>
      <c:catAx>
        <c:axId val="70137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701370992"/>
        <c:crosses val="autoZero"/>
        <c:auto val="1"/>
        <c:lblAlgn val="ctr"/>
        <c:lblOffset val="100"/>
        <c:noMultiLvlLbl val="0"/>
      </c:catAx>
      <c:valAx>
        <c:axId val="70137099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7013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5920634920634922"/>
          <c:y val="0.56306150793650789"/>
          <c:w val="0.59674603174603169"/>
          <c:h val="0.237187301587301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sr-Latn-R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0.90809</cdr:y>
    </cdr:from>
    <cdr:to>
      <cdr:x>0.17771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A4819D0-BFF8-41AF-809C-0E90E43BC2EF}"/>
            </a:ext>
          </a:extLst>
        </cdr:cNvPr>
        <cdr:cNvSpPr txBox="1"/>
      </cdr:nvSpPr>
      <cdr:spPr>
        <a:xfrm xmlns:a="http://schemas.openxmlformats.org/drawingml/2006/main">
          <a:off x="0" y="2463137"/>
          <a:ext cx="653608" cy="2457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r-Cyrl-RS" sz="700" dirty="0">
              <a:latin typeface="Times New Roman" panose="02020603050405020304" pitchFamily="18" charset="0"/>
              <a:cs typeface="Times New Roman" panose="02020603050405020304" pitchFamily="18" charset="0"/>
            </a:rPr>
            <a:t>Извор:</a:t>
          </a:r>
          <a:r>
            <a:rPr lang="sr-Cyrl-RS" sz="7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НБС</a:t>
          </a:r>
          <a:endParaRPr lang="sr-Latn-RS" sz="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 smtClean="0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defRPr/>
            </a:pPr>
            <a:endParaRPr lang="sr-Latn-R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275" y="0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62F94F9-05E6-4E02-98A5-B1C922D3D7BA}" type="datetimeFigureOut">
              <a:rPr lang="sr-Latn-RS"/>
              <a:pPr>
                <a:defRPr/>
              </a:pPr>
              <a:t>5.12.2023.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978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smtClean="0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defRPr/>
            </a:pPr>
            <a:endParaRPr lang="sr-Latn-R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275" y="9376978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B8B3D6C-D413-4A1D-8F76-0683FFF02F48}" type="slidenum">
              <a:rPr lang="sr-Latn-RS"/>
              <a:pPr>
                <a:defRPr/>
              </a:pPr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80312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 b="0" i="0" u="none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275" y="0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3AA3035-6014-47BB-B647-6B3690BD2EDD}" type="datetimeFigureOut">
              <a:rPr lang="sr-Latn-RS"/>
              <a:pPr>
                <a:defRPr/>
              </a:pPr>
              <a:t>5.12.2023.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R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637" y="4690068"/>
            <a:ext cx="5486727" cy="4442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r-Latn-R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="0" i="0" u="none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275" y="9376978"/>
            <a:ext cx="2971092" cy="4941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C16E686-C77A-4B23-929C-0557660103B9}" type="slidenum">
              <a:rPr lang="sr-Latn-RS"/>
              <a:pPr>
                <a:defRPr/>
              </a:pPr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105904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r-Cyrl-C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>
          <a:xfrm>
            <a:off x="2" y="9376980"/>
            <a:ext cx="2971092" cy="49410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71092" cy="49410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7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2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16859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07A39-6789-4396-897D-09018E9B28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232B49A-362F-4B9F-B02F-4E2A921BC9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62398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4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160DC-E3DF-4410-B1E3-8FD69A9C65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89B369D-9B68-4564-AB32-589795C8B7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24795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5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7A5E5-C047-FA3B-034C-11D33D0C47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AEF625B-D711-CB7F-DCA2-175CA9F556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96275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6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CE8F4-E5AD-4159-A54A-88BAA404EC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1E5548D-E8A5-411C-9C84-8597A2FA7D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9807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7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98F04-A42A-4F4A-B418-C0CC763F21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C44D283-809C-4872-981B-910BDCF99E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98195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567010-B733-4CE9-B29D-43816BA3F20D}" type="slidenum">
              <a:rPr lang="sr-Cyrl-CS" altLang="en-US" smtClean="0">
                <a:latin typeface="Times New Roman" pitchFamily="18" charset="0"/>
              </a:rPr>
              <a:pPr/>
              <a:t>8</a:t>
            </a:fld>
            <a:endParaRPr lang="sr-Cyrl-CS" altLang="en-US">
              <a:latin typeface="Times New Roman" pitchFamily="18" charset="0"/>
            </a:endParaRPr>
          </a:p>
        </p:txBody>
      </p:sp>
      <p:sp>
        <p:nvSpPr>
          <p:cNvPr id="11269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70" name="Header Placeholder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75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9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DC65E-7BEE-4F17-89C1-762FC81412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A808D64-6CC4-4B6F-9897-FEF44168E1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79517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10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95350-1641-109D-A658-94DC3F28B3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25817FE-28A7-6D5E-6F9E-82BA6DF35E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9560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11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515F-D250-46FC-A8CC-B1684B977D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9D95DEE-DA71-4ED5-9B5D-B4FE6733DC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98706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12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7E3EB-469D-E9A3-62C3-AFD2772233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61AF001-5424-4D64-669C-821FC713B1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66174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13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F8AC4-5406-18D9-A999-4AF1F8B471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D32B920-9758-ED6F-792A-872B0F54E9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06238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16E686-C77A-4B23-929C-0557660103B9}" type="slidenum">
              <a:rPr lang="sr-Latn-RS" smtClean="0"/>
              <a:pPr>
                <a:defRPr/>
              </a:pPr>
              <a:t>14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8E917-C1BB-2F5F-C26C-82EDDC1CD6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6978"/>
            <a:ext cx="2971092" cy="494107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B641D65-F68E-D400-7334-B3D4FCABE9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092" cy="494107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50153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sr-Cyrl-CS"/>
              <a:t>УНУТРАШЊА УПОТРЕБА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CBE1BF-C8CE-4491-84F9-6B7CE060C2E3}" type="slidenum">
              <a:rPr lang="sr-Latn-RS" smtClean="0"/>
              <a:pPr/>
              <a:t>15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20"/>
            <a:ext cx="2971800" cy="49363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8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8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6200" y="5257800"/>
            <a:ext cx="7239000" cy="1447800"/>
          </a:xfrm>
        </p:spPr>
        <p:txBody>
          <a:bodyPr anchor="b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sr-Latn-RS" noProof="0"/>
              <a:t>Click to edit Master title style</a:t>
            </a:r>
            <a:endParaRPr lang="sr-Latn-CS" altLang="sr-Latn-RS" noProof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200" y="18288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 lvl="0"/>
            <a:r>
              <a:rPr lang="en-US" altLang="sr-Latn-RS" noProof="0"/>
              <a:t>Click to edit Master subtitle style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1000" b="0" i="0" u="none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1747781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7B6F7-46B5-47E2-82E1-C9ECBBDC896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5491602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0A3D6-ED83-405D-AFCF-2B3C468AAECF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672409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200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1371600"/>
            <a:ext cx="3200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FCC13-B7FD-4A2A-9C6A-BEAEA89FB599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4601411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9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04C21-1841-4486-A320-FD9FBEA8C7A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414327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9BBF2-7642-4C1E-981C-26903415EC1D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4698003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B4E94-3A87-4F1C-9EBC-D6FAF11C51D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1648786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B0AC1-2EB4-4E9D-BF3E-7C18B122A0A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052310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sr-Latn-R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BA814-8F7F-40B6-A18F-20C158B620B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999537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16AAB-D46F-4CF7-9F06-8548EB0902C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692297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0"/>
            <a:ext cx="22479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5913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94E01-2ACD-4455-B3D9-0344E1FC395E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9283973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абе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6537325"/>
            <a:ext cx="685800" cy="320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1457D4-5623-4C88-A7D8-02A09871C4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143000" y="1295400"/>
            <a:ext cx="6624000" cy="4953600"/>
          </a:xfrm>
        </p:spPr>
        <p:txBody>
          <a:bodyPr/>
          <a:lstStyle/>
          <a:p>
            <a:pPr lvl="0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76200" y="6400800"/>
            <a:ext cx="6629400" cy="320675"/>
          </a:xfrm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4049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1" descr="8-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0"/>
            <a:ext cx="7239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altLang="sr-Latn-RS"/>
              <a:t>Наслов слајда</a:t>
            </a:r>
            <a:endParaRPr lang="en-US" altLang="sr-Latn-RS"/>
          </a:p>
        </p:txBody>
      </p:sp>
      <p:sp>
        <p:nvSpPr>
          <p:cNvPr id="1028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6553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  <a:endParaRPr lang="sr-Latn-CS" altLang="sr-Latn-RS"/>
          </a:p>
        </p:txBody>
      </p:sp>
      <p:sp>
        <p:nvSpPr>
          <p:cNvPr id="1029" name="Rectangle 24"/>
          <p:cNvSpPr>
            <a:spLocks noChangeArrowheads="1"/>
          </p:cNvSpPr>
          <p:nvPr/>
        </p:nvSpPr>
        <p:spPr bwMode="auto">
          <a:xfrm>
            <a:off x="7848600" y="65532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CCD547E2-AA9A-4396-89BC-6F94F9D992FB}" type="slidenum">
              <a:rPr lang="en-US" altLang="sr-Latn-RS" sz="1200">
                <a:solidFill>
                  <a:srgbClr val="DDDDDD"/>
                </a:solidFill>
              </a:rPr>
              <a:pPr algn="r" eaLnBrk="1" hangingPunct="1"/>
              <a:t>‹#›</a:t>
            </a:fld>
            <a:endParaRPr lang="en-US" altLang="sr-Latn-RS" sz="1200">
              <a:solidFill>
                <a:srgbClr val="DDDDDD"/>
              </a:solidFill>
            </a:endParaRPr>
          </a:p>
        </p:txBody>
      </p:sp>
      <p:sp>
        <p:nvSpPr>
          <p:cNvPr id="1030" name="Rectangle 26"/>
          <p:cNvSpPr>
            <a:spLocks noChangeArrowheads="1"/>
          </p:cNvSpPr>
          <p:nvPr/>
        </p:nvSpPr>
        <p:spPr bwMode="auto">
          <a:xfrm>
            <a:off x="6705600" y="65532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sr-Latn-RS" sz="1200">
              <a:solidFill>
                <a:srgbClr val="DDDDDD"/>
              </a:solidFill>
              <a:latin typeface="Arial" charset="0"/>
            </a:endParaRP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400800"/>
            <a:ext cx="15240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" y="6400800"/>
            <a:ext cx="6629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i="0" u="none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sr-Latn-RS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685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FDB6C379-21B7-4745-8BAF-CAA7CA6457D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1034" name="JS SlideHeader"/>
          <p:cNvSpPr txBox="1">
            <a:spLocks noChangeArrowheads="1"/>
          </p:cNvSpPr>
          <p:nvPr/>
        </p:nvSpPr>
        <p:spPr bwMode="auto">
          <a:xfrm>
            <a:off x="914400" y="63500"/>
            <a:ext cx="7315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endParaRPr lang="sr-Latn-RS" altLang="sr-Latn-RS" sz="1000" b="0" i="0" u="non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66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emf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itle 4"/>
          <p:cNvSpPr>
            <a:spLocks noGrp="1"/>
          </p:cNvSpPr>
          <p:nvPr>
            <p:ph type="subTitle" sz="quarter" idx="1"/>
          </p:nvPr>
        </p:nvSpPr>
        <p:spPr>
          <a:xfrm>
            <a:off x="755576" y="2780928"/>
            <a:ext cx="7920880" cy="1576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r-Cyrl-R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ословање 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банака у 202</a:t>
            </a:r>
            <a:r>
              <a:rPr lang="sr-Latn-R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години</a:t>
            </a:r>
          </a:p>
        </p:txBody>
      </p:sp>
      <p:sp>
        <p:nvSpPr>
          <p:cNvPr id="21507" name="Title 3"/>
          <p:cNvSpPr>
            <a:spLocks noGrp="1"/>
          </p:cNvSpPr>
          <p:nvPr>
            <p:ph type="ctrTitle"/>
          </p:nvPr>
        </p:nvSpPr>
        <p:spPr>
          <a:xfrm>
            <a:off x="143000" y="5445224"/>
            <a:ext cx="5509120" cy="1412776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spcBef>
                <a:spcPct val="20000"/>
              </a:spcBef>
            </a:pPr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Сектор за контролу пословања банака</a:t>
            </a:r>
            <a:br>
              <a:rPr lang="sr-Cyrl-R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sr-Cyrl-R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sr-Cyrl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Златибор, </a:t>
            </a:r>
            <a:r>
              <a:rPr lang="sr-Latn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децембар</a:t>
            </a:r>
            <a:r>
              <a:rPr lang="sr-Cyrl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sr-Latn-R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Cyrl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године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84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026" y="890136"/>
            <a:ext cx="899036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Смањење броја банака:</a:t>
            </a:r>
            <a:r>
              <a:rPr lang="sr-Latn-RS" sz="1400" dirty="0"/>
              <a:t> 	 </a:t>
            </a:r>
            <a:r>
              <a:rPr lang="sr-Cyrl-RS" sz="1400" dirty="0"/>
              <a:t>202</a:t>
            </a:r>
            <a:r>
              <a:rPr lang="en-US" sz="1400" dirty="0"/>
              <a:t>2</a:t>
            </a:r>
            <a:r>
              <a:rPr lang="sr-Cyrl-RS" sz="1400" dirty="0"/>
              <a:t>: -</a:t>
            </a:r>
            <a:r>
              <a:rPr lang="en-US" sz="1400" dirty="0"/>
              <a:t>2</a:t>
            </a:r>
            <a:r>
              <a:rPr lang="sr-Latn-RS" sz="1400" dirty="0"/>
              <a:t> </a:t>
            </a:r>
            <a:r>
              <a:rPr lang="sr-Cyrl-RS" sz="1400" dirty="0"/>
              <a:t>(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en-US" sz="1400" dirty="0"/>
              <a:t>1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 банке) </a:t>
            </a:r>
            <a:r>
              <a:rPr lang="sr-Latn-RS" sz="1400" dirty="0"/>
              <a:t>/ </a:t>
            </a:r>
            <a:r>
              <a:rPr lang="sr-Cyrl-RS" sz="1400" dirty="0">
                <a:solidFill>
                  <a:schemeClr val="tx2"/>
                </a:solidFill>
              </a:rPr>
              <a:t>октобар </a:t>
            </a:r>
            <a:r>
              <a:rPr lang="en-US" sz="1400" dirty="0">
                <a:solidFill>
                  <a:schemeClr val="tx2"/>
                </a:solidFill>
              </a:rPr>
              <a:t>20</a:t>
            </a:r>
            <a:r>
              <a:rPr lang="sr-Latn-RS" sz="14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3</a:t>
            </a:r>
            <a:r>
              <a:rPr lang="sr-Cyrl-RS" sz="1400" dirty="0">
                <a:solidFill>
                  <a:schemeClr val="tx2"/>
                </a:solidFill>
              </a:rPr>
              <a:t>: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sr-Cyrl-RS" sz="1400" dirty="0">
                <a:solidFill>
                  <a:schemeClr val="tx2"/>
                </a:solidFill>
                <a:latin typeface="Times New Roman" pitchFamily="18" charset="0"/>
              </a:rPr>
              <a:t>-1 (2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</a:rPr>
              <a:t>0</a:t>
            </a:r>
            <a:r>
              <a:rPr lang="sr-Cyrl-RS" sz="1400" dirty="0">
                <a:solidFill>
                  <a:schemeClr val="tx2"/>
                </a:solidFill>
              </a:rPr>
              <a:t> 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банака)</a:t>
            </a:r>
            <a:endParaRPr lang="sr-Cyrl-RS" sz="1400" dirty="0">
              <a:solidFill>
                <a:schemeClr val="tx2"/>
              </a:solidFill>
              <a:latin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Пад броја запослених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: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	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sr-Cyrl-RS" sz="1400" dirty="0"/>
              <a:t>202</a:t>
            </a:r>
            <a:r>
              <a:rPr lang="en-US" sz="1400" dirty="0"/>
              <a:t>2</a:t>
            </a:r>
            <a:r>
              <a:rPr lang="sr-Cyrl-RS" sz="1400" dirty="0"/>
              <a:t>: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 -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555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; -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2,5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% </a:t>
            </a:r>
            <a:r>
              <a:rPr lang="sr-Latn-RS" sz="1400" dirty="0"/>
              <a:t>  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/ </a:t>
            </a:r>
            <a:r>
              <a:rPr lang="sr-Cyrl-RS" sz="1400" dirty="0"/>
              <a:t>октобар </a:t>
            </a:r>
            <a:r>
              <a:rPr lang="en-US" sz="1400" dirty="0"/>
              <a:t>20</a:t>
            </a:r>
            <a:r>
              <a:rPr lang="sr-Latn-RS" sz="1400" dirty="0"/>
              <a:t>2</a:t>
            </a:r>
            <a:r>
              <a:rPr lang="en-US" sz="1400" dirty="0"/>
              <a:t>3</a:t>
            </a:r>
            <a:r>
              <a:rPr lang="sr-Cyrl-RS" sz="1400" dirty="0"/>
              <a:t>: </a:t>
            </a:r>
            <a:r>
              <a:rPr lang="sr-Latn-RS" sz="1400" dirty="0"/>
              <a:t>-57</a:t>
            </a:r>
            <a:r>
              <a:rPr lang="sr-Cyrl-RS" sz="1400" dirty="0"/>
              <a:t>;</a:t>
            </a:r>
            <a:r>
              <a:rPr lang="en-US" sz="1400" dirty="0"/>
              <a:t> </a:t>
            </a:r>
            <a:r>
              <a:rPr lang="sr-Latn-RS" sz="1400" dirty="0"/>
              <a:t>-0,3</a:t>
            </a:r>
            <a:r>
              <a:rPr lang="en-US" sz="1400" dirty="0"/>
              <a:t>%</a:t>
            </a:r>
            <a:endParaRPr lang="sr-Cyrl-RS" sz="1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Смањење организационе мреже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: </a:t>
            </a:r>
            <a:r>
              <a:rPr lang="sr-Cyrl-RS" sz="1400" dirty="0"/>
              <a:t>202</a:t>
            </a:r>
            <a:r>
              <a:rPr lang="en-US" sz="1400" dirty="0"/>
              <a:t>2</a:t>
            </a:r>
            <a:r>
              <a:rPr lang="sr-Cyrl-RS" sz="1400" dirty="0"/>
              <a:t>: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 -</a:t>
            </a:r>
            <a:r>
              <a:rPr lang="sr-Latn-RS" sz="1400" dirty="0"/>
              <a:t>144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; -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9,5</a:t>
            </a:r>
            <a:r>
              <a:rPr lang="sr-Cyrl-RS" sz="1400" dirty="0">
                <a:solidFill>
                  <a:schemeClr val="tx1"/>
                </a:solidFill>
                <a:latin typeface="Times New Roman" pitchFamily="18" charset="0"/>
              </a:rPr>
              <a:t>% </a:t>
            </a:r>
            <a:r>
              <a:rPr lang="sr-Latn-RS" sz="1400" dirty="0">
                <a:solidFill>
                  <a:schemeClr val="tx1"/>
                </a:solidFill>
                <a:latin typeface="Times New Roman" pitchFamily="18" charset="0"/>
              </a:rPr>
              <a:t>  / </a:t>
            </a:r>
            <a:r>
              <a:rPr lang="sr-Cyrl-RS" sz="1400" dirty="0"/>
              <a:t>октобар </a:t>
            </a:r>
            <a:r>
              <a:rPr lang="en-US" sz="1400" dirty="0"/>
              <a:t>20</a:t>
            </a:r>
            <a:r>
              <a:rPr lang="sr-Latn-RS" sz="1400" dirty="0"/>
              <a:t>2</a:t>
            </a:r>
            <a:r>
              <a:rPr lang="en-US" sz="1400" dirty="0"/>
              <a:t>3</a:t>
            </a:r>
            <a:r>
              <a:rPr lang="sr-Cyrl-RS" sz="1400" dirty="0"/>
              <a:t>: </a:t>
            </a:r>
            <a:r>
              <a:rPr lang="sr-Latn-RS" sz="1400" dirty="0"/>
              <a:t>-25; -1,8%</a:t>
            </a:r>
            <a:endParaRPr lang="sr-Cyrl-RS" sz="14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05000" y="1"/>
            <a:ext cx="7239000" cy="629488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Тенденција даљег укрупњавања банкарског сектора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38C43D-BA03-496C-9636-69C8C90403BB}"/>
              </a:ext>
            </a:extLst>
          </p:cNvPr>
          <p:cNvSpPr txBox="1"/>
          <p:nvPr/>
        </p:nvSpPr>
        <p:spPr>
          <a:xfrm>
            <a:off x="5400600" y="1566903"/>
            <a:ext cx="36358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400" u="sng" dirty="0"/>
              <a:t>2017.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400" dirty="0" err="1"/>
              <a:t>Findomestic</a:t>
            </a:r>
            <a:r>
              <a:rPr lang="sr-Latn-RS" sz="1400" dirty="0"/>
              <a:t> banka </a:t>
            </a:r>
            <a:r>
              <a:rPr lang="sr-Cyrl-RS" sz="1400" dirty="0"/>
              <a:t>- припојена Директној;</a:t>
            </a:r>
            <a:r>
              <a:rPr lang="sr-Latn-RS" sz="1400" dirty="0"/>
              <a:t> </a:t>
            </a:r>
            <a:endParaRPr lang="sr-Cyrl-R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400" dirty="0" err="1"/>
              <a:t>Јубанка</a:t>
            </a:r>
            <a:r>
              <a:rPr lang="sr-Cyrl-RS" sz="1400" dirty="0"/>
              <a:t> ад Београд - припојена АИК.</a:t>
            </a:r>
          </a:p>
          <a:p>
            <a:r>
              <a:rPr lang="sr-Cyrl-RS" sz="1400" u="sng" dirty="0"/>
              <a:t>2018.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400" dirty="0" err="1"/>
              <a:t>Piraeus</a:t>
            </a:r>
            <a:r>
              <a:rPr lang="sr-Latn-RS" sz="1400" dirty="0"/>
              <a:t> </a:t>
            </a:r>
            <a:r>
              <a:rPr lang="sr-Cyrl-RS" sz="1400" dirty="0"/>
              <a:t>банка - припојена Директној.</a:t>
            </a:r>
          </a:p>
          <a:p>
            <a:r>
              <a:rPr lang="sr-Cyrl-RS" sz="1400" u="sng" dirty="0"/>
              <a:t>2019.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400" dirty="0"/>
              <a:t>Војвођанска банка припојена </a:t>
            </a:r>
            <a:r>
              <a:rPr lang="sr-Latn-RS" sz="1400" dirty="0"/>
              <a:t>OTP </a:t>
            </a:r>
            <a:r>
              <a:rPr lang="sr-Cyrl-RS" sz="1400" dirty="0"/>
              <a:t>банци (под именом Војвођанска).</a:t>
            </a:r>
          </a:p>
          <a:p>
            <a:r>
              <a:rPr lang="sr-Cyrl-RS" sz="1400" u="sng" dirty="0"/>
              <a:t>2021.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OTP </a:t>
            </a:r>
            <a:r>
              <a:rPr lang="sr-Cyrl-RS" sz="1400" dirty="0"/>
              <a:t>банка - припојена Војвођанској банци (под именом ОТП);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400" dirty="0" err="1"/>
              <a:t>мтс</a:t>
            </a:r>
            <a:r>
              <a:rPr lang="sr-Cyrl-RS" sz="1400" dirty="0"/>
              <a:t> банка – припојена Банци Поштанској штедионици;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400" dirty="0"/>
              <a:t>Директна банка припојена </a:t>
            </a:r>
            <a:r>
              <a:rPr lang="sr-Latn-RS" sz="1400" dirty="0" err="1"/>
              <a:t>Eurobank</a:t>
            </a:r>
            <a:r>
              <a:rPr lang="sr-Cyrl-RS" sz="1400" dirty="0"/>
              <a:t>.</a:t>
            </a:r>
          </a:p>
          <a:p>
            <a:r>
              <a:rPr lang="sr-Cyrl-RS" sz="1400" u="sng" dirty="0"/>
              <a:t>2022.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400" dirty="0"/>
              <a:t>NLB </a:t>
            </a:r>
            <a:r>
              <a:rPr lang="sr-Latn-RS" sz="1400" dirty="0" err="1"/>
              <a:t>Bank</a:t>
            </a:r>
            <a:r>
              <a:rPr lang="sr-Cyrl-RS" sz="1400" dirty="0"/>
              <a:t>а</a:t>
            </a:r>
            <a:r>
              <a:rPr lang="sr-Latn-RS" sz="1400" dirty="0"/>
              <a:t> </a:t>
            </a:r>
            <a:r>
              <a:rPr lang="sr-Cyrl-RS" sz="1400" dirty="0"/>
              <a:t>припојена Комерцијалној банци (под именом </a:t>
            </a:r>
            <a:r>
              <a:rPr lang="sr-Latn-RS" sz="1400" dirty="0"/>
              <a:t>NLB</a:t>
            </a:r>
            <a:r>
              <a:rPr lang="sr-Cyrl-RS" sz="1400" dirty="0"/>
              <a:t> Комерцијална)</a:t>
            </a:r>
            <a:r>
              <a:rPr lang="sr-Latn-RS" sz="1400" dirty="0"/>
              <a:t>;</a:t>
            </a:r>
            <a:endParaRPr lang="sr-Cyrl-R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400" dirty="0"/>
              <a:t>Наша АИК (</a:t>
            </a:r>
            <a:r>
              <a:rPr lang="sr-Latn-RS" sz="1400" dirty="0" err="1"/>
              <a:t>ex</a:t>
            </a:r>
            <a:r>
              <a:rPr lang="sr-Latn-RS" sz="1400" dirty="0"/>
              <a:t> </a:t>
            </a:r>
            <a:r>
              <a:rPr lang="sr-Latn-RS" sz="1400" dirty="0" err="1"/>
              <a:t>Sberbank</a:t>
            </a:r>
            <a:r>
              <a:rPr lang="sr-Latn-RS" sz="1400" dirty="0"/>
              <a:t> Srbija</a:t>
            </a:r>
            <a:r>
              <a:rPr lang="sr-Cyrl-RS" sz="1400" dirty="0"/>
              <a:t>)</a:t>
            </a:r>
            <a:r>
              <a:rPr lang="sr-Latn-RS" sz="1400" dirty="0"/>
              <a:t> </a:t>
            </a:r>
            <a:r>
              <a:rPr lang="sr-Cyrl-RS" sz="1400" dirty="0"/>
              <a:t>припојена АИК банци</a:t>
            </a:r>
            <a:r>
              <a:rPr lang="sr-Latn-RS" sz="1400" dirty="0"/>
              <a:t>.</a:t>
            </a:r>
            <a:r>
              <a:rPr lang="sr-Cyrl-RS" sz="1400" dirty="0"/>
              <a:t> </a:t>
            </a:r>
            <a:endParaRPr lang="sr-Latn-RS" sz="1400" dirty="0"/>
          </a:p>
          <a:p>
            <a:r>
              <a:rPr lang="sr-Cyrl-RS" sz="1400" u="sng" dirty="0"/>
              <a:t>202</a:t>
            </a:r>
            <a:r>
              <a:rPr lang="sr-Latn-RS" sz="1400" u="sng" dirty="0"/>
              <a:t>3</a:t>
            </a:r>
            <a:r>
              <a:rPr lang="sr-Cyrl-RS" sz="1400" u="sng" dirty="0"/>
              <a:t>. година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sz="1400" dirty="0" err="1"/>
              <a:t>Credit</a:t>
            </a:r>
            <a:r>
              <a:rPr lang="sr-Latn-RS" sz="1400" dirty="0"/>
              <a:t> </a:t>
            </a:r>
            <a:r>
              <a:rPr lang="sr-Latn-RS" sz="1400" dirty="0" err="1"/>
              <a:t>Agricole</a:t>
            </a:r>
            <a:r>
              <a:rPr lang="sr-Latn-RS" sz="1400" dirty="0"/>
              <a:t> banka</a:t>
            </a:r>
            <a:r>
              <a:rPr lang="sr-Cyrl-RS" sz="1400" dirty="0"/>
              <a:t> </a:t>
            </a:r>
            <a:r>
              <a:rPr lang="sr-Latn-RS" sz="1400" dirty="0"/>
              <a:t>Srbija </a:t>
            </a:r>
            <a:r>
              <a:rPr lang="sr-Cyrl-RS" sz="1400" dirty="0"/>
              <a:t>&amp; </a:t>
            </a:r>
            <a:r>
              <a:rPr lang="sr-Latn-RS" sz="1400" dirty="0" err="1"/>
              <a:t>Raiffeisen</a:t>
            </a:r>
            <a:r>
              <a:rPr lang="sr-Latn-RS" sz="1400" dirty="0"/>
              <a:t> </a:t>
            </a:r>
            <a:r>
              <a:rPr lang="sr-Latn-RS" sz="1400" dirty="0" err="1"/>
              <a:t>bank</a:t>
            </a:r>
            <a:r>
              <a:rPr lang="sr-Cyrl-RS" sz="1400" dirty="0"/>
              <a:t>а.</a:t>
            </a:r>
            <a:endParaRPr lang="sr-Latn-RS" sz="1400" dirty="0"/>
          </a:p>
          <a:p>
            <a:r>
              <a:rPr lang="sr-Cyrl-RS" sz="1400" u="sng" dirty="0"/>
              <a:t>Очекивања</a:t>
            </a:r>
            <a:r>
              <a:rPr lang="sr-Latn-RS" sz="1400" u="sng" dirty="0"/>
              <a:t>: </a:t>
            </a:r>
            <a:r>
              <a:rPr lang="sr-Latn-RS" sz="1400" dirty="0" err="1"/>
              <a:t>Eurobank</a:t>
            </a:r>
            <a:r>
              <a:rPr lang="sr-Latn-RS" sz="1400" dirty="0"/>
              <a:t> Direktna &amp; </a:t>
            </a:r>
            <a:r>
              <a:rPr lang="sr-Cyrl-RS" sz="1400" dirty="0"/>
              <a:t>АИК</a:t>
            </a:r>
            <a:endParaRPr lang="sr-Latn-R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Cyrl-R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85119B-20CD-7CCF-9E81-F8639F31F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99" y="4987466"/>
            <a:ext cx="5186089" cy="1105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46F903-3079-659D-3FF9-A75C4824A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690954"/>
            <a:ext cx="4752528" cy="317820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75E93D-219C-229E-166C-F3E01CA43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1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13FDE-8B5D-42A1-B02B-CA0E45846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675614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Стабилност банкарског сектора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9BB0C0-8989-43BA-A41F-23BD6CD9661E}"/>
              </a:ext>
            </a:extLst>
          </p:cNvPr>
          <p:cNvSpPr/>
          <p:nvPr/>
        </p:nvSpPr>
        <p:spPr>
          <a:xfrm>
            <a:off x="4067944" y="476672"/>
            <a:ext cx="5076056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300" dirty="0">
                <a:solidFill>
                  <a:schemeClr val="tx1"/>
                </a:solidFill>
              </a:rPr>
              <a:t>Настав</a:t>
            </a:r>
            <a:r>
              <a:rPr lang="sr-Cyrl-RS" sz="1300" dirty="0"/>
              <a:t>љен</a:t>
            </a:r>
            <a:r>
              <a:rPr lang="sr-Cyrl-RS" sz="1300" dirty="0">
                <a:solidFill>
                  <a:schemeClr val="tx1"/>
                </a:solidFill>
              </a:rPr>
              <a:t> тренд пораста билансне суме </a:t>
            </a:r>
            <a:r>
              <a:rPr lang="sr-Cyrl-RS" sz="1300" dirty="0"/>
              <a:t>и капитала</a:t>
            </a:r>
            <a:br>
              <a:rPr lang="sr-Latn-RS" sz="1300" dirty="0"/>
            </a:br>
            <a:r>
              <a:rPr lang="sr-Cyrl-RS" sz="1300" b="1" dirty="0">
                <a:solidFill>
                  <a:schemeClr val="tx1"/>
                </a:solidFill>
              </a:rPr>
              <a:t>БС</a:t>
            </a:r>
            <a:r>
              <a:rPr lang="sr-Cyrl-RS" sz="1300" dirty="0">
                <a:solidFill>
                  <a:schemeClr val="tx1"/>
                </a:solidFill>
              </a:rPr>
              <a:t>: </a:t>
            </a:r>
            <a:r>
              <a:rPr lang="sr-Latn-RS" sz="1300" dirty="0">
                <a:solidFill>
                  <a:schemeClr val="tx1"/>
                </a:solidFill>
              </a:rPr>
              <a:t>2022.</a:t>
            </a:r>
            <a:r>
              <a:rPr lang="sr-Cyrl-RS" sz="1300" dirty="0">
                <a:solidFill>
                  <a:schemeClr val="tx1"/>
                </a:solidFill>
              </a:rPr>
              <a:t>+</a:t>
            </a:r>
            <a:r>
              <a:rPr lang="sr-Latn-RS" sz="1300" dirty="0">
                <a:solidFill>
                  <a:schemeClr val="tx1"/>
                </a:solidFill>
              </a:rPr>
              <a:t>8,1</a:t>
            </a:r>
            <a:r>
              <a:rPr lang="sr-Cyrl-RS" sz="1300" dirty="0">
                <a:solidFill>
                  <a:schemeClr val="tx1"/>
                </a:solidFill>
              </a:rPr>
              <a:t>%  </a:t>
            </a:r>
            <a:r>
              <a:rPr lang="sr-Latn-RS" sz="1300" dirty="0"/>
              <a:t>/</a:t>
            </a:r>
            <a:r>
              <a:rPr lang="sr-Cyrl-RS" sz="1300" dirty="0"/>
              <a:t> октобар </a:t>
            </a:r>
            <a:r>
              <a:rPr lang="sr-Cyrl-RS" sz="1300" dirty="0">
                <a:solidFill>
                  <a:schemeClr val="tx2"/>
                </a:solidFill>
              </a:rPr>
              <a:t>20</a:t>
            </a:r>
            <a:r>
              <a:rPr lang="sr-Latn-RS" sz="1300" dirty="0">
                <a:solidFill>
                  <a:schemeClr val="tx2"/>
                </a:solidFill>
              </a:rPr>
              <a:t>23</a:t>
            </a:r>
            <a:r>
              <a:rPr lang="sr-Cyrl-RS" sz="1300" dirty="0">
                <a:solidFill>
                  <a:schemeClr val="tx2"/>
                </a:solidFill>
              </a:rPr>
              <a:t>. </a:t>
            </a:r>
            <a:r>
              <a:rPr lang="en-US" sz="1300" dirty="0">
                <a:solidFill>
                  <a:schemeClr val="tx2"/>
                </a:solidFill>
              </a:rPr>
              <a:t>+</a:t>
            </a:r>
            <a:r>
              <a:rPr lang="sr-Latn-RS" sz="1300" dirty="0">
                <a:solidFill>
                  <a:schemeClr val="tx2"/>
                </a:solidFill>
              </a:rPr>
              <a:t>4,9</a:t>
            </a:r>
            <a:r>
              <a:rPr lang="sr-Cyrl-RS" sz="1300" dirty="0">
                <a:solidFill>
                  <a:schemeClr val="tx2"/>
                </a:solidFill>
              </a:rPr>
              <a:t>%</a:t>
            </a:r>
            <a:r>
              <a:rPr lang="sr-Latn-RS" sz="1300" dirty="0">
                <a:solidFill>
                  <a:schemeClr val="tx2"/>
                </a:solidFill>
              </a:rPr>
              <a:t>;</a:t>
            </a:r>
            <a:br>
              <a:rPr lang="sr-Latn-RS" sz="1300" dirty="0">
                <a:solidFill>
                  <a:schemeClr val="tx2"/>
                </a:solidFill>
                <a:highlight>
                  <a:srgbClr val="FFFF00"/>
                </a:highlight>
              </a:rPr>
            </a:br>
            <a:r>
              <a:rPr lang="sr-Cyrl-RS" sz="1300" dirty="0">
                <a:solidFill>
                  <a:schemeClr val="tx2"/>
                </a:solidFill>
              </a:rPr>
              <a:t>31.10.202</a:t>
            </a:r>
            <a:r>
              <a:rPr lang="sr-Latn-RS" sz="1300" dirty="0">
                <a:solidFill>
                  <a:schemeClr val="tx2"/>
                </a:solidFill>
              </a:rPr>
              <a:t>3</a:t>
            </a:r>
            <a:r>
              <a:rPr lang="sr-Cyrl-RS" sz="1300" dirty="0">
                <a:solidFill>
                  <a:schemeClr val="tx2"/>
                </a:solidFill>
              </a:rPr>
              <a:t>. = 5.</a:t>
            </a:r>
            <a:r>
              <a:rPr lang="sr-Latn-RS" sz="1300" dirty="0">
                <a:solidFill>
                  <a:schemeClr val="tx2"/>
                </a:solidFill>
              </a:rPr>
              <a:t>721,5</a:t>
            </a:r>
            <a:r>
              <a:rPr lang="sr-Cyrl-RS" sz="1300" dirty="0">
                <a:solidFill>
                  <a:schemeClr val="tx2"/>
                </a:solidFill>
              </a:rPr>
              <a:t> </a:t>
            </a:r>
            <a:r>
              <a:rPr lang="sr-Cyrl-RS" sz="1300" dirty="0" err="1">
                <a:solidFill>
                  <a:schemeClr val="tx2"/>
                </a:solidFill>
              </a:rPr>
              <a:t>млрд</a:t>
            </a:r>
            <a:r>
              <a:rPr lang="sr-Cyrl-RS" sz="1300" dirty="0">
                <a:solidFill>
                  <a:schemeClr val="tx2"/>
                </a:solidFill>
              </a:rPr>
              <a:t> РСД</a:t>
            </a:r>
            <a:r>
              <a:rPr lang="sr-Latn-RS" sz="1300" dirty="0">
                <a:solidFill>
                  <a:schemeClr val="tx2"/>
                </a:solidFill>
              </a:rPr>
              <a:t>.</a:t>
            </a:r>
            <a:br>
              <a:rPr lang="sr-Latn-RS" sz="1300" dirty="0">
                <a:solidFill>
                  <a:schemeClr val="tx2"/>
                </a:solidFill>
              </a:rPr>
            </a:br>
            <a:r>
              <a:rPr lang="sr-Cyrl-RS" sz="1300" b="1" dirty="0">
                <a:solidFill>
                  <a:schemeClr val="tx2"/>
                </a:solidFill>
              </a:rPr>
              <a:t>Капитал</a:t>
            </a:r>
            <a:r>
              <a:rPr lang="sr-Cyrl-RS" sz="1300" dirty="0">
                <a:solidFill>
                  <a:schemeClr val="tx2"/>
                </a:solidFill>
              </a:rPr>
              <a:t>: 202</a:t>
            </a:r>
            <a:r>
              <a:rPr lang="sr-Latn-RS" sz="1300" dirty="0">
                <a:solidFill>
                  <a:schemeClr val="tx2"/>
                </a:solidFill>
              </a:rPr>
              <a:t>2</a:t>
            </a:r>
            <a:r>
              <a:rPr lang="sr-Cyrl-RS" sz="1300" dirty="0">
                <a:solidFill>
                  <a:schemeClr val="tx2"/>
                </a:solidFill>
              </a:rPr>
              <a:t>.+0,</a:t>
            </a:r>
            <a:r>
              <a:rPr lang="sr-Latn-RS" sz="1300" dirty="0">
                <a:solidFill>
                  <a:schemeClr val="tx2"/>
                </a:solidFill>
              </a:rPr>
              <a:t>1</a:t>
            </a:r>
            <a:r>
              <a:rPr lang="sr-Cyrl-RS" sz="1300" dirty="0">
                <a:solidFill>
                  <a:schemeClr val="tx2"/>
                </a:solidFill>
              </a:rPr>
              <a:t>% / </a:t>
            </a:r>
            <a:r>
              <a:rPr lang="sr-Cyrl-RS" sz="1300" dirty="0"/>
              <a:t>октобар </a:t>
            </a:r>
            <a:r>
              <a:rPr lang="sr-Cyrl-RS" sz="1300" dirty="0">
                <a:solidFill>
                  <a:schemeClr val="tx2"/>
                </a:solidFill>
              </a:rPr>
              <a:t>20</a:t>
            </a:r>
            <a:r>
              <a:rPr lang="sr-Latn-RS" sz="1300" dirty="0">
                <a:solidFill>
                  <a:schemeClr val="tx2"/>
                </a:solidFill>
              </a:rPr>
              <a:t>23</a:t>
            </a:r>
            <a:r>
              <a:rPr lang="sr-Cyrl-RS" sz="1300" dirty="0">
                <a:solidFill>
                  <a:schemeClr val="tx2"/>
                </a:solidFill>
              </a:rPr>
              <a:t>. + </a:t>
            </a:r>
            <a:r>
              <a:rPr lang="sr-Latn-RS" sz="1300" dirty="0">
                <a:solidFill>
                  <a:schemeClr val="tx2"/>
                </a:solidFill>
              </a:rPr>
              <a:t>10,9</a:t>
            </a:r>
            <a:r>
              <a:rPr lang="sr-Cyrl-RS" sz="1300" dirty="0">
                <a:solidFill>
                  <a:schemeClr val="tx2"/>
                </a:solidFill>
              </a:rPr>
              <a:t>%</a:t>
            </a:r>
            <a:r>
              <a:rPr lang="sr-Latn-RS" sz="1300" dirty="0">
                <a:solidFill>
                  <a:schemeClr val="tx2"/>
                </a:solidFill>
              </a:rPr>
              <a:t>;</a:t>
            </a:r>
            <a:br>
              <a:rPr lang="sr-Latn-RS" sz="1300" dirty="0">
                <a:solidFill>
                  <a:schemeClr val="tx2"/>
                </a:solidFill>
              </a:rPr>
            </a:br>
            <a:r>
              <a:rPr lang="sr-Cyrl-RS" sz="1300" dirty="0">
                <a:solidFill>
                  <a:schemeClr val="tx2"/>
                </a:solidFill>
              </a:rPr>
              <a:t>31.10.202</a:t>
            </a:r>
            <a:r>
              <a:rPr lang="sr-Latn-RS" sz="1300" dirty="0">
                <a:solidFill>
                  <a:schemeClr val="tx2"/>
                </a:solidFill>
              </a:rPr>
              <a:t>3</a:t>
            </a:r>
            <a:r>
              <a:rPr lang="sr-Cyrl-RS" sz="1300" dirty="0">
                <a:solidFill>
                  <a:schemeClr val="tx2"/>
                </a:solidFill>
              </a:rPr>
              <a:t>. = 7</a:t>
            </a:r>
            <a:r>
              <a:rPr lang="sr-Latn-RS" sz="1300" dirty="0">
                <a:solidFill>
                  <a:schemeClr val="tx2"/>
                </a:solidFill>
              </a:rPr>
              <a:t>98</a:t>
            </a:r>
            <a:r>
              <a:rPr lang="sr-Cyrl-RS" sz="1300" dirty="0">
                <a:solidFill>
                  <a:schemeClr val="tx2"/>
                </a:solidFill>
              </a:rPr>
              <a:t>,</a:t>
            </a:r>
            <a:r>
              <a:rPr lang="sr-Latn-RS" sz="1300" dirty="0">
                <a:solidFill>
                  <a:schemeClr val="tx2"/>
                </a:solidFill>
              </a:rPr>
              <a:t>4</a:t>
            </a:r>
            <a:r>
              <a:rPr lang="sr-Cyrl-RS" sz="1300" dirty="0">
                <a:solidFill>
                  <a:schemeClr val="tx2"/>
                </a:solidFill>
              </a:rPr>
              <a:t> </a:t>
            </a:r>
            <a:r>
              <a:rPr lang="sr-Cyrl-RS" sz="1300" dirty="0" err="1">
                <a:solidFill>
                  <a:schemeClr val="tx2"/>
                </a:solidFill>
              </a:rPr>
              <a:t>млрд</a:t>
            </a:r>
            <a:r>
              <a:rPr lang="sr-Cyrl-RS" sz="1300" dirty="0">
                <a:solidFill>
                  <a:schemeClr val="tx2"/>
                </a:solidFill>
              </a:rPr>
              <a:t> РСД</a:t>
            </a:r>
            <a:r>
              <a:rPr lang="sr-Latn-RS" sz="1300" dirty="0">
                <a:solidFill>
                  <a:schemeClr val="tx2"/>
                </a:solidFill>
              </a:rPr>
              <a:t>.</a:t>
            </a:r>
            <a:endParaRPr lang="sr-Cyrl-RS" sz="13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300" b="1" dirty="0">
                <a:solidFill>
                  <a:schemeClr val="tx1"/>
                </a:solidFill>
              </a:rPr>
              <a:t>Бруто кредити </a:t>
            </a:r>
            <a:r>
              <a:rPr lang="sr-Cyrl-RS" sz="1300" dirty="0">
                <a:solidFill>
                  <a:schemeClr val="tx1"/>
                </a:solidFill>
              </a:rPr>
              <a:t>повећани </a:t>
            </a:r>
            <a:br>
              <a:rPr lang="sr-Latn-RS" sz="1300" dirty="0">
                <a:solidFill>
                  <a:schemeClr val="tx1"/>
                </a:solidFill>
              </a:rPr>
            </a:br>
            <a:r>
              <a:rPr lang="sr-Cyrl-RS" sz="1300" dirty="0">
                <a:solidFill>
                  <a:schemeClr val="tx1"/>
                </a:solidFill>
              </a:rPr>
              <a:t>202</a:t>
            </a:r>
            <a:r>
              <a:rPr lang="sr-Latn-RS" sz="1300" dirty="0">
                <a:solidFill>
                  <a:schemeClr val="tx1"/>
                </a:solidFill>
              </a:rPr>
              <a:t>2</a:t>
            </a:r>
            <a:r>
              <a:rPr lang="sr-Cyrl-RS" sz="1300" dirty="0">
                <a:solidFill>
                  <a:schemeClr val="tx1"/>
                </a:solidFill>
              </a:rPr>
              <a:t>. за </a:t>
            </a:r>
            <a:r>
              <a:rPr lang="sr-Latn-RS" sz="1300" dirty="0">
                <a:solidFill>
                  <a:schemeClr val="tx1"/>
                </a:solidFill>
              </a:rPr>
              <a:t>8,7</a:t>
            </a:r>
            <a:r>
              <a:rPr lang="sr-Cyrl-RS" sz="1300" dirty="0"/>
              <a:t>% /</a:t>
            </a:r>
            <a:r>
              <a:rPr lang="sr-Cyrl-RS" sz="1300" dirty="0">
                <a:solidFill>
                  <a:schemeClr val="tx2"/>
                </a:solidFill>
              </a:rPr>
              <a:t> </a:t>
            </a:r>
            <a:r>
              <a:rPr lang="sr-Cyrl-RS" sz="1300" dirty="0"/>
              <a:t>октобар </a:t>
            </a:r>
            <a:r>
              <a:rPr lang="sr-Cyrl-RS" sz="1300" dirty="0">
                <a:solidFill>
                  <a:schemeClr val="tx2"/>
                </a:solidFill>
              </a:rPr>
              <a:t>20</a:t>
            </a:r>
            <a:r>
              <a:rPr lang="sr-Latn-RS" sz="1300" dirty="0">
                <a:solidFill>
                  <a:schemeClr val="tx2"/>
                </a:solidFill>
              </a:rPr>
              <a:t>23</a:t>
            </a:r>
            <a:r>
              <a:rPr lang="sr-Cyrl-RS" sz="1300" dirty="0">
                <a:solidFill>
                  <a:schemeClr val="tx2"/>
                </a:solidFill>
              </a:rPr>
              <a:t>. за </a:t>
            </a:r>
            <a:r>
              <a:rPr lang="sr-Latn-RS" sz="1300" dirty="0">
                <a:solidFill>
                  <a:schemeClr val="tx2"/>
                </a:solidFill>
              </a:rPr>
              <a:t>2</a:t>
            </a:r>
            <a:r>
              <a:rPr lang="sr-Cyrl-RS" sz="1300" dirty="0">
                <a:solidFill>
                  <a:schemeClr val="tx2"/>
                </a:solidFill>
              </a:rPr>
              <a:t>,3%</a:t>
            </a:r>
            <a:r>
              <a:rPr lang="sr-Latn-RS" sz="1300" dirty="0">
                <a:solidFill>
                  <a:schemeClr val="tx2"/>
                </a:solidFill>
              </a:rPr>
              <a:t>;</a:t>
            </a:r>
            <a:br>
              <a:rPr lang="sr-Latn-RS" sz="1300" dirty="0">
                <a:solidFill>
                  <a:schemeClr val="tx2"/>
                </a:solidFill>
              </a:rPr>
            </a:br>
            <a:r>
              <a:rPr lang="sr-Cyrl-RS" sz="1300" dirty="0">
                <a:solidFill>
                  <a:schemeClr val="tx2"/>
                </a:solidFill>
              </a:rPr>
              <a:t>31.10.202</a:t>
            </a:r>
            <a:r>
              <a:rPr lang="sr-Latn-RS" sz="1300" dirty="0">
                <a:solidFill>
                  <a:schemeClr val="tx2"/>
                </a:solidFill>
              </a:rPr>
              <a:t>3</a:t>
            </a:r>
            <a:r>
              <a:rPr lang="sr-Cyrl-RS" sz="1300" dirty="0">
                <a:solidFill>
                  <a:schemeClr val="tx2"/>
                </a:solidFill>
              </a:rPr>
              <a:t>. =3.</a:t>
            </a:r>
            <a:r>
              <a:rPr lang="sr-Latn-RS" sz="1300" dirty="0">
                <a:solidFill>
                  <a:schemeClr val="tx2"/>
                </a:solidFill>
              </a:rPr>
              <a:t>317</a:t>
            </a:r>
            <a:r>
              <a:rPr lang="sr-Cyrl-RS" sz="1300" dirty="0">
                <a:solidFill>
                  <a:schemeClr val="tx2"/>
                </a:solidFill>
              </a:rPr>
              <a:t> </a:t>
            </a:r>
            <a:r>
              <a:rPr lang="sr-Cyrl-RS" sz="1300" dirty="0" err="1">
                <a:solidFill>
                  <a:schemeClr val="tx2"/>
                </a:solidFill>
              </a:rPr>
              <a:t>млрд</a:t>
            </a:r>
            <a:r>
              <a:rPr lang="sr-Cyrl-RS" sz="1300" dirty="0">
                <a:solidFill>
                  <a:schemeClr val="tx2"/>
                </a:solidFill>
              </a:rPr>
              <a:t> РСД</a:t>
            </a:r>
            <a:r>
              <a:rPr lang="sr-Latn-RS" sz="1300" dirty="0">
                <a:solidFill>
                  <a:schemeClr val="tx2"/>
                </a:solidFill>
              </a:rPr>
              <a:t>.</a:t>
            </a:r>
            <a:endParaRPr lang="sr-Cyrl-RS" sz="1300" dirty="0">
              <a:solidFill>
                <a:schemeClr val="tx2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Cyrl-RS" sz="1300" b="1" dirty="0"/>
              <a:t>НПЛ показатељ </a:t>
            </a:r>
            <a:r>
              <a:rPr lang="sr-Cyrl-RS" sz="1300" dirty="0"/>
              <a:t>3,</a:t>
            </a:r>
            <a:r>
              <a:rPr lang="sr-Latn-RS" sz="1300" dirty="0"/>
              <a:t>01</a:t>
            </a:r>
            <a:r>
              <a:rPr lang="sr-Cyrl-RS" sz="1300" dirty="0"/>
              <a:t>% крај </a:t>
            </a:r>
            <a:r>
              <a:rPr lang="sr-Cyrl-RS" sz="1300" dirty="0">
                <a:solidFill>
                  <a:schemeClr val="tx1"/>
                </a:solidFill>
              </a:rPr>
              <a:t>202</a:t>
            </a:r>
            <a:r>
              <a:rPr lang="sr-Latn-RS" sz="1300" dirty="0">
                <a:solidFill>
                  <a:schemeClr val="tx1"/>
                </a:solidFill>
              </a:rPr>
              <a:t>2</a:t>
            </a:r>
            <a:r>
              <a:rPr lang="sr-Cyrl-RS" sz="1300" dirty="0">
                <a:solidFill>
                  <a:schemeClr val="tx1"/>
                </a:solidFill>
              </a:rPr>
              <a:t>. </a:t>
            </a:r>
            <a:r>
              <a:rPr lang="sr-Cyrl-RS" sz="1300" dirty="0"/>
              <a:t>/ </a:t>
            </a:r>
            <a:r>
              <a:rPr lang="sr-Cyrl-RS" sz="1300" dirty="0">
                <a:solidFill>
                  <a:schemeClr val="tx2"/>
                </a:solidFill>
              </a:rPr>
              <a:t>3,</a:t>
            </a:r>
            <a:r>
              <a:rPr lang="sr-Latn-RS" sz="1300" dirty="0">
                <a:solidFill>
                  <a:schemeClr val="tx2"/>
                </a:solidFill>
              </a:rPr>
              <a:t>20</a:t>
            </a:r>
            <a:r>
              <a:rPr lang="sr-Cyrl-RS" sz="1300" dirty="0">
                <a:solidFill>
                  <a:schemeClr val="tx2"/>
                </a:solidFill>
              </a:rPr>
              <a:t>% </a:t>
            </a:r>
            <a:r>
              <a:rPr lang="sr-Cyrl-RS" sz="1300" dirty="0"/>
              <a:t>октобар </a:t>
            </a:r>
            <a:r>
              <a:rPr lang="sr-Cyrl-RS" sz="1300" dirty="0">
                <a:solidFill>
                  <a:schemeClr val="tx2"/>
                </a:solidFill>
              </a:rPr>
              <a:t>20</a:t>
            </a:r>
            <a:r>
              <a:rPr lang="sr-Latn-RS" sz="1300" dirty="0">
                <a:solidFill>
                  <a:schemeClr val="tx2"/>
                </a:solidFill>
              </a:rPr>
              <a:t>23</a:t>
            </a:r>
            <a:r>
              <a:rPr lang="sr-Cyrl-RS" sz="1300" dirty="0">
                <a:solidFill>
                  <a:schemeClr val="tx2"/>
                </a:solidFill>
              </a:rPr>
              <a:t>.</a:t>
            </a:r>
            <a:endParaRPr lang="sr-Latn-RS" sz="13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300" b="1" dirty="0"/>
              <a:t>Показатељи ликвидности </a:t>
            </a:r>
            <a:r>
              <a:rPr lang="sr-Cyrl-RS" sz="1300" dirty="0"/>
              <a:t>децембар 202</a:t>
            </a:r>
            <a:r>
              <a:rPr lang="sr-Latn-RS" sz="1300" dirty="0"/>
              <a:t>2</a:t>
            </a:r>
            <a:r>
              <a:rPr lang="sr-Cyrl-RS" sz="1300" dirty="0"/>
              <a:t>. / октобар 202</a:t>
            </a:r>
            <a:r>
              <a:rPr lang="sr-Latn-RS" sz="1300" dirty="0"/>
              <a:t>3</a:t>
            </a:r>
            <a:r>
              <a:rPr lang="sr-Cyrl-RS" sz="1300" dirty="0"/>
              <a:t>: </a:t>
            </a:r>
            <a:br>
              <a:rPr lang="sr-Cyrl-RS" sz="1300" dirty="0"/>
            </a:br>
            <a:r>
              <a:rPr lang="sr-Cyrl-RS" sz="1300" dirty="0"/>
              <a:t>месечни </a:t>
            </a:r>
            <a:r>
              <a:rPr lang="sr-Cyrl-RS" sz="1300" dirty="0">
                <a:solidFill>
                  <a:schemeClr val="tx1"/>
                </a:solidFill>
              </a:rPr>
              <a:t>ЛИК: 2,1</a:t>
            </a:r>
            <a:r>
              <a:rPr lang="sr-Latn-RS" sz="1300" dirty="0">
                <a:solidFill>
                  <a:schemeClr val="tx1"/>
                </a:solidFill>
              </a:rPr>
              <a:t>9</a:t>
            </a:r>
            <a:r>
              <a:rPr lang="sr-Cyrl-RS" sz="1300" dirty="0">
                <a:solidFill>
                  <a:schemeClr val="tx1"/>
                </a:solidFill>
              </a:rPr>
              <a:t> / </a:t>
            </a:r>
            <a:r>
              <a:rPr lang="sr-Cyrl-RS" sz="1300" dirty="0">
                <a:solidFill>
                  <a:schemeClr val="tx2"/>
                </a:solidFill>
              </a:rPr>
              <a:t>2,</a:t>
            </a:r>
            <a:r>
              <a:rPr lang="sr-Latn-RS" sz="1300" dirty="0">
                <a:solidFill>
                  <a:schemeClr val="tx2"/>
                </a:solidFill>
              </a:rPr>
              <a:t>43</a:t>
            </a:r>
            <a:r>
              <a:rPr lang="sr-Cyrl-RS" sz="1300" dirty="0">
                <a:solidFill>
                  <a:schemeClr val="tx1"/>
                </a:solidFill>
              </a:rPr>
              <a:t>; </a:t>
            </a:r>
            <a:r>
              <a:rPr lang="sr-Cyrl-RS" sz="1300" dirty="0"/>
              <a:t>       </a:t>
            </a:r>
            <a:r>
              <a:rPr lang="sr-Cyrl-RS" sz="1300" dirty="0">
                <a:solidFill>
                  <a:schemeClr val="tx1"/>
                </a:solidFill>
              </a:rPr>
              <a:t>ППЛА: </a:t>
            </a:r>
            <a:r>
              <a:rPr lang="sr-Latn-RS" sz="1300" dirty="0">
                <a:solidFill>
                  <a:schemeClr val="tx1"/>
                </a:solidFill>
              </a:rPr>
              <a:t>177,5</a:t>
            </a:r>
            <a:r>
              <a:rPr lang="en-US" sz="1300" dirty="0">
                <a:solidFill>
                  <a:schemeClr val="tx1"/>
                </a:solidFill>
              </a:rPr>
              <a:t>0</a:t>
            </a:r>
            <a:r>
              <a:rPr lang="sr-Cyrl-RS" sz="1300" dirty="0">
                <a:solidFill>
                  <a:schemeClr val="tx1"/>
                </a:solidFill>
              </a:rPr>
              <a:t>% </a:t>
            </a:r>
            <a:r>
              <a:rPr lang="sr-Cyrl-RS" sz="1300" dirty="0"/>
              <a:t>/ </a:t>
            </a:r>
            <a:r>
              <a:rPr lang="sr-Latn-RS" sz="1300" dirty="0">
                <a:solidFill>
                  <a:schemeClr val="tx2"/>
                </a:solidFill>
              </a:rPr>
              <a:t>186,62</a:t>
            </a:r>
            <a:r>
              <a:rPr lang="sr-Cyrl-RS" sz="1300" dirty="0">
                <a:solidFill>
                  <a:schemeClr val="tx2"/>
                </a:solidFill>
              </a:rPr>
              <a:t>%</a:t>
            </a:r>
            <a:r>
              <a:rPr lang="sr-Latn-RS" sz="1300" dirty="0">
                <a:solidFill>
                  <a:schemeClr val="tx2"/>
                </a:solidFill>
              </a:rPr>
              <a:t>.</a:t>
            </a:r>
            <a:endParaRPr lang="sr-Cyrl-RS" sz="13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RS" sz="1300" b="1" dirty="0"/>
              <a:t>Показатељи солвентности </a:t>
            </a:r>
            <a:r>
              <a:rPr lang="sr-Cyrl-RS" sz="1300" dirty="0"/>
              <a:t>децембар 202</a:t>
            </a:r>
            <a:r>
              <a:rPr lang="sr-Latn-RS" sz="1300" dirty="0"/>
              <a:t>2</a:t>
            </a:r>
            <a:r>
              <a:rPr lang="sr-Cyrl-RS" sz="1300" dirty="0"/>
              <a:t>. /септембар 202</a:t>
            </a:r>
            <a:r>
              <a:rPr lang="sr-Latn-RS" sz="1300" dirty="0"/>
              <a:t>3</a:t>
            </a:r>
            <a:r>
              <a:rPr lang="sr-Cyrl-RS" sz="1300" dirty="0"/>
              <a:t>: </a:t>
            </a:r>
            <a:br>
              <a:rPr lang="sr-Cyrl-RS" sz="1300" dirty="0"/>
            </a:br>
            <a:r>
              <a:rPr lang="sr-Cyrl-RS" sz="1300" dirty="0">
                <a:solidFill>
                  <a:schemeClr val="tx1"/>
                </a:solidFill>
              </a:rPr>
              <a:t>ПАК: 20,</a:t>
            </a:r>
            <a:r>
              <a:rPr lang="sr-Latn-RS" sz="1300" dirty="0">
                <a:solidFill>
                  <a:schemeClr val="tx1"/>
                </a:solidFill>
              </a:rPr>
              <a:t>15</a:t>
            </a:r>
            <a:r>
              <a:rPr lang="sr-Cyrl-RS" sz="1300" dirty="0">
                <a:solidFill>
                  <a:schemeClr val="tx1"/>
                </a:solidFill>
              </a:rPr>
              <a:t>%</a:t>
            </a:r>
            <a:r>
              <a:rPr lang="sr-Latn-RS" sz="1300" dirty="0">
                <a:solidFill>
                  <a:schemeClr val="tx1"/>
                </a:solidFill>
              </a:rPr>
              <a:t> </a:t>
            </a:r>
            <a:r>
              <a:rPr lang="sr-Cyrl-RS" sz="1300" dirty="0"/>
              <a:t>/</a:t>
            </a:r>
            <a:r>
              <a:rPr lang="sr-Latn-RS" sz="1300" dirty="0"/>
              <a:t> 22,21</a:t>
            </a:r>
            <a:r>
              <a:rPr lang="sr-Cyrl-RS" sz="1300" dirty="0"/>
              <a:t>%</a:t>
            </a:r>
            <a:r>
              <a:rPr lang="sr-Latn-RS" sz="1300" dirty="0">
                <a:solidFill>
                  <a:schemeClr val="tx1"/>
                </a:solidFill>
              </a:rPr>
              <a:t>; </a:t>
            </a:r>
            <a:r>
              <a:rPr lang="en-US" sz="1300" dirty="0">
                <a:solidFill>
                  <a:schemeClr val="tx1"/>
                </a:solidFill>
              </a:rPr>
              <a:t>CET1</a:t>
            </a:r>
            <a:r>
              <a:rPr lang="sr-Latn-RS" sz="1300" dirty="0">
                <a:solidFill>
                  <a:schemeClr val="tx1"/>
                </a:solidFill>
              </a:rPr>
              <a:t>: </a:t>
            </a:r>
            <a:r>
              <a:rPr lang="sr-Cyrl-RS" sz="1300" dirty="0">
                <a:solidFill>
                  <a:schemeClr val="tx1"/>
                </a:solidFill>
              </a:rPr>
              <a:t>18,75</a:t>
            </a:r>
            <a:r>
              <a:rPr lang="sr-Latn-RS" sz="1300" dirty="0">
                <a:solidFill>
                  <a:schemeClr val="tx1"/>
                </a:solidFill>
              </a:rPr>
              <a:t>%</a:t>
            </a:r>
            <a:r>
              <a:rPr lang="sr-Cyrl-RS" sz="1300" dirty="0"/>
              <a:t> / 20,45</a:t>
            </a:r>
            <a:r>
              <a:rPr lang="sr-Latn-RS" sz="1300" dirty="0"/>
              <a:t>%; </a:t>
            </a:r>
            <a:r>
              <a:rPr lang="sr-Cyrl-RS" sz="1300" dirty="0" err="1">
                <a:solidFill>
                  <a:schemeClr val="tx1"/>
                </a:solidFill>
              </a:rPr>
              <a:t>Левериџ</a:t>
            </a:r>
            <a:r>
              <a:rPr lang="sr-Cyrl-RS" sz="1300" dirty="0">
                <a:solidFill>
                  <a:schemeClr val="tx1"/>
                </a:solidFill>
              </a:rPr>
              <a:t>: 10,28% / 10,78%</a:t>
            </a:r>
            <a:r>
              <a:rPr lang="sr-Latn-RS" sz="1300" dirty="0">
                <a:solidFill>
                  <a:schemeClr val="tx1"/>
                </a:solidFill>
              </a:rPr>
              <a:t>.</a:t>
            </a:r>
            <a:r>
              <a:rPr lang="en-US" sz="1300" dirty="0"/>
              <a:t> </a:t>
            </a:r>
            <a:endParaRPr lang="sr-Latn-RS" sz="13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/>
              <a:t>Регулаторни капитал </a:t>
            </a:r>
            <a:r>
              <a:rPr lang="ru-RU" sz="1300" dirty="0"/>
              <a:t>(30.9.202</a:t>
            </a:r>
            <a:r>
              <a:rPr lang="sr-Latn-RS" sz="1300" dirty="0"/>
              <a:t>3</a:t>
            </a:r>
            <a:r>
              <a:rPr lang="ru-RU" sz="1300" dirty="0"/>
              <a:t>.) =</a:t>
            </a:r>
            <a:r>
              <a:rPr lang="sr-Latn-RS" sz="1300" dirty="0"/>
              <a:t> 710,25</a:t>
            </a:r>
            <a:r>
              <a:rPr lang="ru-RU" sz="1300" dirty="0"/>
              <a:t> млрд РСД и готово у целости (</a:t>
            </a:r>
            <a:r>
              <a:rPr lang="sr-Latn-RS" sz="1300" dirty="0"/>
              <a:t>92,08</a:t>
            </a:r>
            <a:r>
              <a:rPr lang="ru-RU" sz="1300" dirty="0"/>
              <a:t>%) се састоји из основног акцијског капитала (додатни основни капитал: 0,</a:t>
            </a:r>
            <a:r>
              <a:rPr lang="sr-Latn-RS" sz="1300" dirty="0"/>
              <a:t>22</a:t>
            </a:r>
            <a:r>
              <a:rPr lang="ru-RU" sz="1300" dirty="0"/>
              <a:t>%, допунски капитал: </a:t>
            </a:r>
            <a:r>
              <a:rPr lang="sr-Latn-RS" sz="1300" dirty="0"/>
              <a:t>7,70</a:t>
            </a:r>
            <a:r>
              <a:rPr lang="ru-RU" sz="1300" dirty="0"/>
              <a:t>%). </a:t>
            </a:r>
            <a:endParaRPr lang="sr-Latn-RS" sz="1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64240-2BF9-A289-1354-8B1D3C3E1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933056"/>
            <a:ext cx="7416823" cy="29414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296112-7B8D-DF63-5D61-3D6E433B9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836712"/>
            <a:ext cx="3753473" cy="294143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D6CB7-AFF2-A8DF-8CD9-A15CEF2B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28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0924-CC04-44F5-B209-7A99CFFE5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620688"/>
          </a:xfrm>
        </p:spPr>
        <p:txBody>
          <a:bodyPr/>
          <a:lstStyle/>
          <a:p>
            <a:pPr eaLnBrk="0" hangingPunct="0"/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Извори финансирања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6A39B6-569A-4553-A05E-BE43F2324D74}"/>
              </a:ext>
            </a:extLst>
          </p:cNvPr>
          <p:cNvSpPr txBox="1"/>
          <p:nvPr/>
        </p:nvSpPr>
        <p:spPr>
          <a:xfrm>
            <a:off x="4572000" y="1158999"/>
            <a:ext cx="439248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lvl="0" indent="-180975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Са стањем на дан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31.10.202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највећи део активе банкарског 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сектора 7</a:t>
            </a:r>
            <a:r>
              <a:rPr lang="sr-Latn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6,48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% финансира се из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примљених депозита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Поред примљених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депозита, значајно је и учешће билансног капитала (1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95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%) и примљених кредита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4,98%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180975" indent="-180975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Током 10 месеци 202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године,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на нивоу банкарског сектора укупни депозити порасли су за 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2</a:t>
            </a:r>
            <a:r>
              <a:rPr lang="sr-Latn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10,4 </a:t>
            </a:r>
            <a:r>
              <a:rPr lang="sr-Cyrl-R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млрд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РСД (+</a:t>
            </a:r>
            <a:r>
              <a:rPr lang="sr-Latn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5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</a:t>
            </a:r>
            <a:r>
              <a:rPr lang="sr-Latn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05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%),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услед пораста депозита привреде за 143,4 </a:t>
            </a:r>
            <a:r>
              <a:rPr kumimoji="0" lang="sr-Cyrl-R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млрд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РСД (9,8%) и физичких лица за 91,35 </a:t>
            </a:r>
            <a:r>
              <a:rPr kumimoji="0" lang="sr-Cyrl-R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млрд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РСД (4,5%), док одлив депозита осталих сектора износи 24,4 </a:t>
            </a:r>
            <a:r>
              <a:rPr kumimoji="0" lang="sr-Cyrl-R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млрд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РСД (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3,7%). </a:t>
            </a:r>
          </a:p>
          <a:p>
            <a:pPr marL="180975" indent="-180975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растући тренд депозита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током првих 10 месеци 202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године доминантно су утицали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трансакциони и депозити по виђењу.</a:t>
            </a:r>
            <a:endParaRPr kumimoji="0" lang="sr-Cyrl-R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80975" indent="-180975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31.10.2023. скоро 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половина депозита банкарског сектора (48,8%) се односи на депозите физичких лица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 док се 36,7% односи на депозите привреде.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Посматрано по врстама депозита, доминантно је учешће 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трансакционих и депозита по виђењу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68,2%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,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док се 31,8% односи на орочене депозите.</a:t>
            </a:r>
            <a:b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</a:br>
            <a:endParaRPr lang="sr-Cyrl-RS" sz="140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marL="180975" lvl="0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kumimoji="0" lang="sr-Cyrl-R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A6726-858A-4A9F-98E9-EE3B1E7502A6}"/>
              </a:ext>
            </a:extLst>
          </p:cNvPr>
          <p:cNvSpPr txBox="1"/>
          <p:nvPr/>
        </p:nvSpPr>
        <p:spPr>
          <a:xfrm>
            <a:off x="4751432" y="6109846"/>
            <a:ext cx="370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*</a:t>
            </a:r>
            <a:r>
              <a:rPr lang="ru-RU" sz="1200" dirty="0"/>
              <a:t>Под депозитима се подразумева бруто стање на рачунима од 400 до 405 и од 500 до 505 из Контног оквира за банке.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5B3D8B-05E8-E661-1328-282D09337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3632" y="3104026"/>
            <a:ext cx="3876675" cy="1162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385579-1030-4440-489B-9D8C53788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620688"/>
            <a:ext cx="4374691" cy="24482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148402-6019-FCBB-CFF4-B5E4EDDBC4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4301143"/>
            <a:ext cx="4392488" cy="25568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16F9D-248A-85A9-1E79-7B6B18F4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7B6F7-46B5-47E2-82E1-C9ECBBDC8963}" type="slidenum">
              <a:rPr lang="en-US" altLang="sr-Latn-RS" smtClean="0"/>
              <a:pPr>
                <a:defRPr/>
              </a:pPr>
              <a:t>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7580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0F94427-1589-427F-B79C-1C5CE6BA9F2F}"/>
              </a:ext>
            </a:extLst>
          </p:cNvPr>
          <p:cNvSpPr txBox="1">
            <a:spLocks/>
          </p:cNvSpPr>
          <p:nvPr/>
        </p:nvSpPr>
        <p:spPr>
          <a:xfrm>
            <a:off x="5148064" y="414610"/>
            <a:ext cx="3850558" cy="644339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sr-Cyrl-RS" sz="1400" b="1" dirty="0">
                <a:solidFill>
                  <a:schemeClr val="tx1"/>
                </a:solidFill>
                <a:latin typeface="Times New Roman" pitchFamily="18" charset="0"/>
              </a:rPr>
              <a:t>Успорен</a:t>
            </a:r>
            <a:r>
              <a:rPr lang="sr-Cyrl-RS" sz="1400" b="1" kern="1200" dirty="0">
                <a:solidFill>
                  <a:schemeClr val="tx1"/>
                </a:solidFill>
                <a:latin typeface="Times New Roman" pitchFamily="18" charset="0"/>
              </a:rPr>
              <a:t> је тренд раста бруто кредита</a:t>
            </a:r>
            <a:r>
              <a:rPr lang="sr-Latn-RS" sz="1400" b="1" kern="12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31.10.202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укупни бруто кредити су износили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3.317,40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млрд РСД (31.12.202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3.244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од чега се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48,2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%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односи на кредите одобрене привреди</a:t>
            </a:r>
            <a:r>
              <a: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*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а 4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21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% на кредите одобрене физичким лицима.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Током 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првих 10 месеци  202</a:t>
            </a:r>
            <a:r>
              <a:rPr lang="sr-Latn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бруто кредити су порасли за </a:t>
            </a:r>
            <a:r>
              <a:rPr lang="sr-Latn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73,</a:t>
            </a:r>
            <a:r>
              <a:rPr lang="en-U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b="1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(+</a:t>
            </a:r>
            <a:r>
              <a:rPr lang="sr-Latn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2,2</a:t>
            </a:r>
            <a:r>
              <a:rPr lang="en-U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sr-Cyrl-RS" sz="1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%), 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услед раста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кредита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физичких лица (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+17,29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РСД)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привреде (+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0,36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РСД) и осталих сектора (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55,</a:t>
            </a:r>
            <a:r>
              <a:rPr lang="en-U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97 </a:t>
            </a:r>
            <a:r>
              <a:rPr lang="sr-Cyrl-RS" sz="1400" kern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РСД).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периоду 31.12.2019 - 31.</a:t>
            </a:r>
            <a:r>
              <a:rPr lang="sr-Latn-R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.2023. бруто кредити су порасли за 860 </a:t>
            </a:r>
            <a:r>
              <a:rPr lang="sr-Cyrl-R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 (+35,02%), 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 чега: </a:t>
            </a:r>
            <a:b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2020: 250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РСД,  </a:t>
            </a:r>
            <a:b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2021: 277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РСД, </a:t>
            </a:r>
            <a:b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2022: 260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РСД,</a:t>
            </a:r>
          </a:p>
          <a:p>
            <a:pPr marL="0" indent="0">
              <a:buNone/>
              <a:defRPr/>
            </a:pP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првих 10 месеци 2023: 74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РСД. </a:t>
            </a:r>
            <a:b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Посматрано по врстама лица:</a:t>
            </a:r>
          </a:p>
          <a:p>
            <a:pPr marL="285750" lvl="1">
              <a:buFontTx/>
              <a:buChar char="-"/>
              <a:defRPr/>
            </a:pP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кредити физичких лица су забележили раст од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360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РСД, </a:t>
            </a:r>
          </a:p>
          <a:p>
            <a:pPr marL="285750" lvl="1">
              <a:buFontTx/>
              <a:buChar char="-"/>
              <a:defRPr/>
            </a:pP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кредити привреди су забележили раст од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354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 чега 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SME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клијенти: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93</a:t>
            </a:r>
            <a:r>
              <a:rPr lang="sr-Latn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млрд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РСД; +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11,16</a:t>
            </a:r>
            <a:r>
              <a:rPr lang="sr-Cyrl-R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%).</a:t>
            </a:r>
            <a:endParaRPr kumimoji="0" lang="sr-Cyrl-RS" sz="1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indent="0">
              <a:buNone/>
            </a:pPr>
            <a:r>
              <a:rPr lang="sr-Latn-RS" sz="1000" b="1" kern="1200" dirty="0">
                <a:solidFill>
                  <a:schemeClr val="tx1"/>
                </a:solidFill>
                <a:latin typeface="Times New Roman" pitchFamily="18" charset="0"/>
              </a:rPr>
              <a:t>*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 привредом се подразумевају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сектор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привредних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друштава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сектор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јавних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предузећа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привредн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друштва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стечају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јавн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предузећа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en-U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стечају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као и правна лица и установе из области образовања и здравствене заштите </a:t>
            </a:r>
            <a:r>
              <a:rPr lang="sr-Cyrl-RS" sz="1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кој</a:t>
            </a:r>
            <a:r>
              <a:rPr lang="en-U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sr-Cyrl-RS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се не финансирају из буџета.</a:t>
            </a:r>
            <a:endParaRPr lang="sr-Latn-RS" sz="1000" b="1" kern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E5ECBE4-3A20-48D1-9D56-796A9D51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620688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 активност / 1</a:t>
            </a:r>
            <a:b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A40B27-B60D-4C2F-BC72-3B3FA92CD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79" y="3356992"/>
            <a:ext cx="5002686" cy="35010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D2F0D8-D0AC-957B-F8EC-7C6904D5E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77" y="692697"/>
            <a:ext cx="5002686" cy="252028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C694E8-0B0C-6E94-42E9-D82D62F1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7B6F7-46B5-47E2-82E1-C9ECBBDC8963}" type="slidenum">
              <a:rPr lang="en-US" altLang="sr-Latn-RS" smtClean="0"/>
              <a:pPr>
                <a:defRPr/>
              </a:pPr>
              <a:t>5</a:t>
            </a:fld>
            <a:endParaRPr lang="en-US" altLang="sr-Latn-RS" dirty="0"/>
          </a:p>
        </p:txBody>
      </p:sp>
    </p:spTree>
    <p:extLst>
      <p:ext uri="{BB962C8B-B14F-4D97-AF65-F5344CB8AC3E}">
        <p14:creationId xmlns:p14="http://schemas.microsoft.com/office/powerpoint/2010/main" val="219942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A3F45-88F0-46DE-A9F3-E4AAB0C8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539282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 активност / 2</a:t>
            </a:r>
            <a:b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CEFE1-5BF7-4693-9FD3-F18053928E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6017" y="404664"/>
            <a:ext cx="4303724" cy="60486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Бруто кредити физичким лицима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31.10.202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. износе 1.4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6</a:t>
            </a:r>
            <a:r>
              <a:rPr lang="en-US" sz="1400" kern="1200" dirty="0">
                <a:solidFill>
                  <a:schemeClr val="tx1"/>
                </a:solidFill>
                <a:latin typeface="Times New Roman" pitchFamily="18" charset="0"/>
              </a:rPr>
              <a:t>7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млрд РСД, и већи су за 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1,19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% у односу на 31.12.202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. (у 202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. раст: 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6,16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%, 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2021. </a:t>
            </a:r>
            <a:r>
              <a:rPr lang="sr-Cyrl-RS" sz="1400" kern="1200" dirty="0">
                <a:solidFill>
                  <a:schemeClr val="tx1"/>
                </a:solidFill>
                <a:latin typeface="Times New Roman" pitchFamily="18" charset="0"/>
              </a:rPr>
              <a:t>раст: 10,8%,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2020. раст: 11,4%).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Успорен је тренд раста бруто </a:t>
            </a: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готовинских кредита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– у текућој години до 31.10.202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. повећани су за 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3,29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% (2022: 4,74%, 2021: 9,9%, 2020: 13,4%).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Бруто стамбени кредити смањени су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у 202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3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. - за 10 месеци -1,11% (2022 раст: 10,35%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,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2021: 17,3%, 2020: 12,5%).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Бруто кредити привреди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31.10.2023. износе </a:t>
            </a:r>
            <a:r>
              <a:rPr lang="en-US" sz="1400" kern="1200" dirty="0">
                <a:solidFill>
                  <a:schemeClr val="tx1"/>
                </a:solidFill>
                <a:latin typeface="Times New Roman" pitchFamily="18" charset="0"/>
              </a:rPr>
              <a:t>1.600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млрд РСД, и већи су за 0,02% у односу на 31.12.2022. (у 2022. раст: 6,9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7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%, 2021. раст: 10,0%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,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2020: 9,1%).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Кредити за </a:t>
            </a: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ликвидност и обртна средства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мањи су за 1,41% на дан 31.10.2023.у односу на 31.12.2022. (раст у 2022: 9,31%, 2021: 16,4%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,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2020: 22,0%).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Инвестициони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кредити су порасли за 2,84% за 10 месеци 2023.(раст у 2022: 3,9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4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%, 2021: 6,6%</a:t>
            </a:r>
            <a:r>
              <a:rPr lang="sr-Latn-RS" sz="1400" kern="1200" dirty="0">
                <a:solidFill>
                  <a:schemeClr val="tx1"/>
                </a:solidFill>
                <a:latin typeface="Times New Roman" pitchFamily="18" charset="0"/>
              </a:rPr>
              <a:t>,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 2020: 3,7%).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chemeClr val="tx1"/>
                </a:solidFill>
                <a:latin typeface="Times New Roman" pitchFamily="18" charset="0"/>
              </a:rPr>
              <a:t>Кредити осталим секторима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(сектори финансија и осигурања, опште државе, страних лица и сл.) учествују у укупним бруто кредитима са 7,6% (децембар 2022: </a:t>
            </a:r>
            <a:r>
              <a:rPr lang="sr-Cyrl-RS" sz="1400" kern="1200" dirty="0">
                <a:solidFill>
                  <a:schemeClr val="tx1"/>
                </a:solidFill>
                <a:latin typeface="Times New Roman" pitchFamily="18" charset="0"/>
              </a:rPr>
              <a:t>са </a:t>
            </a:r>
            <a:r>
              <a:rPr lang="ru-RU" sz="1400" kern="1200" dirty="0">
                <a:solidFill>
                  <a:schemeClr val="tx1"/>
                </a:solidFill>
                <a:latin typeface="Times New Roman" pitchFamily="18" charset="0"/>
              </a:rPr>
              <a:t>6,0% 2021: са 4,1%; 2020: са 4,3%).</a:t>
            </a:r>
            <a:endParaRPr lang="sr-Latn-RS" sz="1400" kern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9BD1C0-58F0-83FF-071F-A041DE1E5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36712"/>
            <a:ext cx="4584589" cy="275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DCB7E9-F954-54CF-25F3-FE3EE3C77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697705"/>
            <a:ext cx="4578493" cy="27556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958CD6-F8AD-C30B-9338-E83156C30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5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B40A5-C419-4499-8E5D-29C026662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692696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Кретање проблематичних кредита (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NPL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b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D520B-3900-4FD6-A5C6-27F70CCF5F2B}"/>
              </a:ext>
            </a:extLst>
          </p:cNvPr>
          <p:cNvSpPr txBox="1"/>
          <p:nvPr/>
        </p:nvSpPr>
        <p:spPr>
          <a:xfrm>
            <a:off x="4679504" y="404664"/>
            <a:ext cx="446449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Wingdings" panose="05000000000000000000" pitchFamily="2" charset="2"/>
              <a:buChar char="§"/>
            </a:pPr>
            <a:r>
              <a:rPr lang="sr-Cyrl-RS" sz="1400" b="1" dirty="0"/>
              <a:t>3</a:t>
            </a:r>
            <a:r>
              <a:rPr lang="sr-Latn-RS" sz="1400" b="1" dirty="0"/>
              <a:t>1</a:t>
            </a:r>
            <a:r>
              <a:rPr lang="sr-Cyrl-RS" sz="1400" b="1" dirty="0"/>
              <a:t>.</a:t>
            </a:r>
            <a:r>
              <a:rPr lang="sr-Latn-RS" sz="1400" b="1" dirty="0"/>
              <a:t>10</a:t>
            </a:r>
            <a:r>
              <a:rPr lang="sr-Cyrl-RS" sz="1400" b="1" dirty="0"/>
              <a:t>.202</a:t>
            </a:r>
            <a:r>
              <a:rPr lang="sr-Latn-RS" sz="1400" b="1" dirty="0"/>
              <a:t>3</a:t>
            </a:r>
            <a:r>
              <a:rPr lang="sr-Cyrl-RS" sz="1400" b="1" dirty="0"/>
              <a:t>. </a:t>
            </a:r>
            <a:br>
              <a:rPr lang="sr-Cyrl-RS" sz="1400" dirty="0"/>
            </a:br>
            <a:r>
              <a:rPr lang="sr-Cyrl-RS" sz="1400" dirty="0"/>
              <a:t>-  Укупни бруто </a:t>
            </a:r>
            <a:r>
              <a:rPr lang="sr-Latn-RS" sz="1400" dirty="0"/>
              <a:t>NPL </a:t>
            </a:r>
            <a:r>
              <a:rPr lang="sr-Cyrl-RS" sz="1400" dirty="0"/>
              <a:t>на нивоу банкарског сектора је</a:t>
            </a:r>
          </a:p>
          <a:p>
            <a:pPr marL="266700" indent="6350"/>
            <a:r>
              <a:rPr lang="sr-Cyrl-RS" sz="1400" dirty="0"/>
              <a:t>износио </a:t>
            </a:r>
            <a:r>
              <a:rPr lang="sr-Latn-RS" sz="1400" b="1" dirty="0"/>
              <a:t>107,6 </a:t>
            </a:r>
            <a:r>
              <a:rPr lang="sr-Cyrl-RS" sz="1400" b="1" dirty="0" err="1"/>
              <a:t>млрд</a:t>
            </a:r>
            <a:r>
              <a:rPr lang="sr-Cyrl-RS" sz="1400" b="1" dirty="0"/>
              <a:t> РСД</a:t>
            </a:r>
          </a:p>
          <a:p>
            <a:pPr marL="266700" indent="6350"/>
            <a:r>
              <a:rPr lang="sr-Cyrl-RS" sz="1400" dirty="0"/>
              <a:t>- бруто </a:t>
            </a:r>
            <a:r>
              <a:rPr lang="sr-Latn-RS" sz="1400" dirty="0"/>
              <a:t>NPL </a:t>
            </a:r>
            <a:r>
              <a:rPr lang="sr-Cyrl-RS" sz="1400" dirty="0"/>
              <a:t>показатељ је 3,</a:t>
            </a:r>
            <a:r>
              <a:rPr lang="sr-Latn-RS" sz="1400" dirty="0"/>
              <a:t>20</a:t>
            </a:r>
            <a:r>
              <a:rPr lang="sr-Cyrl-RS" sz="1400" dirty="0"/>
              <a:t>%</a:t>
            </a:r>
          </a:p>
          <a:p>
            <a:pPr marL="273050" indent="-273050">
              <a:buFont typeface="Wingdings" panose="05000000000000000000" pitchFamily="2" charset="2"/>
              <a:buChar char="§"/>
            </a:pPr>
            <a:r>
              <a:rPr lang="sr-Cyrl-RS" sz="1400" dirty="0"/>
              <a:t>У односу на период када је Стратегија усвојена (август 2015.) смањење :</a:t>
            </a:r>
            <a:endParaRPr lang="sr-Latn-RS" sz="1400" b="1" dirty="0"/>
          </a:p>
          <a:p>
            <a:pPr marL="273050"/>
            <a:r>
              <a:rPr lang="sr-Cyrl-RS" sz="1400" b="1" dirty="0"/>
              <a:t>- </a:t>
            </a:r>
            <a:r>
              <a:rPr lang="sr-Cyrl-RS" sz="1400" dirty="0"/>
              <a:t>укупних бруто </a:t>
            </a:r>
            <a:r>
              <a:rPr lang="sr-Latn-RS" sz="1400" dirty="0"/>
              <a:t>NPL </a:t>
            </a:r>
            <a:r>
              <a:rPr lang="sr-Cyrl-RS" sz="1400" dirty="0"/>
              <a:t>за</a:t>
            </a:r>
            <a:r>
              <a:rPr lang="sr-Latn-RS" sz="1400" dirty="0"/>
              <a:t> 74,82</a:t>
            </a:r>
            <a:r>
              <a:rPr lang="sr-Cyrl-RS" sz="1400" dirty="0"/>
              <a:t>% (са 427,3 </a:t>
            </a:r>
            <a:r>
              <a:rPr lang="sr-Cyrl-RS" sz="1400" dirty="0" err="1"/>
              <a:t>млрд</a:t>
            </a:r>
            <a:r>
              <a:rPr lang="sr-Cyrl-RS" sz="1400" dirty="0"/>
              <a:t> РСД) </a:t>
            </a:r>
            <a:endParaRPr lang="sr-Latn-RS" sz="1400" b="1" dirty="0"/>
          </a:p>
          <a:p>
            <a:pPr marL="273050"/>
            <a:r>
              <a:rPr lang="sr-Cyrl-RS" sz="1400" b="1" dirty="0"/>
              <a:t>- </a:t>
            </a:r>
            <a:r>
              <a:rPr lang="sr-Cyrl-RS" sz="1400" dirty="0"/>
              <a:t>бруто </a:t>
            </a:r>
            <a:r>
              <a:rPr lang="sr-Latn-RS" sz="1400" dirty="0"/>
              <a:t>NPL </a:t>
            </a:r>
            <a:r>
              <a:rPr lang="sr-Cyrl-RS" sz="1400" dirty="0"/>
              <a:t>показатељ</a:t>
            </a:r>
            <a:r>
              <a:rPr lang="sr-Latn-RS" sz="1400" dirty="0"/>
              <a:t> </a:t>
            </a:r>
            <a:r>
              <a:rPr lang="sr-Cyrl-RS" sz="1400" dirty="0"/>
              <a:t>за </a:t>
            </a:r>
            <a:r>
              <a:rPr lang="sr-Latn-RS" sz="1400" dirty="0"/>
              <a:t>9</a:t>
            </a:r>
            <a:r>
              <a:rPr lang="sr-Cyrl-RS" sz="1400" dirty="0"/>
              <a:t>,</a:t>
            </a:r>
            <a:r>
              <a:rPr lang="sr-Latn-RS" sz="1400" dirty="0"/>
              <a:t>05</a:t>
            </a:r>
            <a:r>
              <a:rPr lang="sr-Cyrl-RS" sz="1400" dirty="0"/>
              <a:t> </a:t>
            </a:r>
            <a:r>
              <a:rPr lang="sr-Cyrl-RS" sz="1400" dirty="0" err="1"/>
              <a:t>п.п</a:t>
            </a:r>
            <a:r>
              <a:rPr lang="sr-Cyrl-RS" sz="1400" dirty="0"/>
              <a:t>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 периоду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31.12.2019 - 31.</a:t>
            </a:r>
            <a:r>
              <a:rPr kumimoji="0" lang="sr-Latn-R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10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.202</a:t>
            </a:r>
            <a:r>
              <a:rPr kumimoji="0" lang="sr-Latn-R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године забележен је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пораст проблематичних кредита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+6,08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%;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6,17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млрд РСД),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међутим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бруто NPL показатељ је смањен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са 4,09% (31.12.2019) на 3,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20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% (31.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10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.202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услед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раста бруто кредита 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(+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35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%)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</a:t>
            </a:r>
          </a:p>
          <a:p>
            <a:pPr marL="266700" marR="0" lvl="1" indent="-26670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31.12.2019 - 30.9.2020. године – присутан тренд смањења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бруто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NPL (-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7,17 </a:t>
            </a:r>
            <a:r>
              <a:rPr kumimoji="0" lang="sr-Cyrl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млрд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РСД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и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бруто 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NPL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показатељ (-0,66 </a:t>
            </a:r>
            <a:r>
              <a:rPr kumimoji="0" lang="sr-Cyrl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п.п</a:t>
            </a:r>
            <a:r>
              <a:rPr kumimoji="0" lang="sr-Cyrl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.) 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66700" marR="0" lvl="1" indent="-26670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30.9.2020 - 31.</a:t>
            </a:r>
            <a:r>
              <a:rPr lang="sr-Latn-RS" sz="1400" dirty="0"/>
              <a:t>10</a:t>
            </a:r>
            <a:r>
              <a:rPr lang="ru-RU" sz="1400" dirty="0"/>
              <a:t>.202</a:t>
            </a:r>
            <a:r>
              <a:rPr lang="sr-Latn-RS" sz="1400" dirty="0"/>
              <a:t>3</a:t>
            </a:r>
            <a:r>
              <a:rPr lang="ru-RU" sz="1400" dirty="0"/>
              <a:t>. године – присутан тренд раста бруто </a:t>
            </a:r>
            <a:r>
              <a:rPr lang="sr-Latn-RS" sz="1400" dirty="0"/>
              <a:t>NPL (+13,34 </a:t>
            </a:r>
            <a:r>
              <a:rPr lang="sr-Cyrl-RS" sz="1400" dirty="0" err="1"/>
              <a:t>млрд</a:t>
            </a:r>
            <a:r>
              <a:rPr lang="sr-Cyrl-RS" sz="1400" dirty="0"/>
              <a:t> РСД</a:t>
            </a:r>
            <a:r>
              <a:rPr lang="sr-Latn-RS" sz="1400" dirty="0"/>
              <a:t>)</a:t>
            </a:r>
            <a:r>
              <a:rPr lang="sr-Cyrl-RS" sz="1400" dirty="0"/>
              <a:t>, док је бруто </a:t>
            </a:r>
            <a:r>
              <a:rPr lang="sr-Latn-RS" sz="1400" dirty="0"/>
              <a:t>NPL</a:t>
            </a:r>
            <a:r>
              <a:rPr lang="sr-Cyrl-RS" sz="1400" dirty="0"/>
              <a:t> показатељ смањен за 0,2</a:t>
            </a:r>
            <a:r>
              <a:rPr lang="sr-Latn-RS" sz="1400" dirty="0"/>
              <a:t>2</a:t>
            </a:r>
            <a:r>
              <a:rPr lang="sr-Cyrl-RS" sz="1400" dirty="0"/>
              <a:t> </a:t>
            </a:r>
            <a:r>
              <a:rPr lang="sr-Cyrl-RS" sz="1400" dirty="0" err="1"/>
              <a:t>п.п</a:t>
            </a:r>
            <a:r>
              <a:rPr lang="sr-Cyrl-RS" sz="1400" dirty="0"/>
              <a:t>. (кретао се у распону</a:t>
            </a:r>
            <a:r>
              <a:rPr lang="sr-Latn-RS" sz="1400" dirty="0"/>
              <a:t> 3,00%-3,87%</a:t>
            </a:r>
            <a:r>
              <a:rPr lang="sr-Cyrl-RS" sz="1400" dirty="0"/>
              <a:t>).</a:t>
            </a:r>
            <a:endParaRPr lang="en-US" sz="1400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sr-Cyrl-RS" sz="1400" dirty="0"/>
              <a:t>Најзначајнији канали смањења </a:t>
            </a:r>
            <a:r>
              <a:rPr lang="sr-Latn-RS" sz="1400" dirty="0"/>
              <a:t>NPL </a:t>
            </a:r>
            <a:r>
              <a:rPr lang="sr-Cyrl-RS" sz="1400" dirty="0"/>
              <a:t>су директни отписи и уступања (продаја) потраживања.</a:t>
            </a:r>
            <a:endParaRPr lang="sr-Latn-R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sr-Cyrl-RS" sz="1400" dirty="0"/>
              <a:t>Без обзира на значајне износе отписа, покриће </a:t>
            </a:r>
            <a:r>
              <a:rPr lang="en-US" sz="1400" dirty="0"/>
              <a:t>NPL </a:t>
            </a:r>
            <a:r>
              <a:rPr lang="sr-Cyrl-RS" sz="1400" dirty="0"/>
              <a:t>у банкарском сектору је очувано на релативно високом нивоу, имајући у виду да је њихова покривеност припадајућим исправкама вредности на крају октобра 202</a:t>
            </a:r>
            <a:r>
              <a:rPr lang="sr-Latn-RS" sz="1400" dirty="0"/>
              <a:t>3</a:t>
            </a:r>
            <a:r>
              <a:rPr lang="sr-Cyrl-RS" sz="1400" dirty="0"/>
              <a:t>. године износила </a:t>
            </a:r>
            <a:r>
              <a:rPr lang="sr-Latn-RS" sz="1400" dirty="0"/>
              <a:t>58,98</a:t>
            </a:r>
            <a:r>
              <a:rPr lang="sr-Cyrl-RS" sz="1400" dirty="0"/>
              <a:t>%, док је покривеност исправкама вредности укупних кредита износила </a:t>
            </a:r>
            <a:r>
              <a:rPr lang="sr-Latn-RS" sz="1400" dirty="0"/>
              <a:t>100,49</a:t>
            </a:r>
            <a:r>
              <a:rPr lang="sr-Cyrl-RS" sz="1400" dirty="0"/>
              <a:t>%.</a:t>
            </a:r>
            <a:endParaRPr lang="sr-Latn-R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F2CD4F-EC16-4ACC-8DA2-35334B70C21B}"/>
              </a:ext>
            </a:extLst>
          </p:cNvPr>
          <p:cNvSpPr txBox="1"/>
          <p:nvPr/>
        </p:nvSpPr>
        <p:spPr>
          <a:xfrm>
            <a:off x="251520" y="6313341"/>
            <a:ext cx="44644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/>
              <a:t>*Остале промене обухватају новообрачунате камате на постојеће NPL, промену секторске припадности клијента, пренос NPL банака које су припојене другој банци и слично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554449-5A7E-CFEB-CD0A-A5DB4A24C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0617"/>
            <a:ext cx="4211960" cy="2714202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6E175C-CC22-81C5-C271-040146E7E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1" y="3254819"/>
            <a:ext cx="4211960" cy="305852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E61C8B-6E09-F130-8E47-80BE8DB2C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759" y="836712"/>
            <a:ext cx="80032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Latn-RS" sz="1400" b="1" dirty="0">
                <a:cs typeface="Times New Roman" pitchFamily="18" charset="0"/>
              </a:rPr>
              <a:t>NPL </a:t>
            </a:r>
            <a:r>
              <a:rPr lang="sr-Cyrl-RS" sz="1400" b="1" dirty="0">
                <a:cs typeface="Times New Roman" pitchFamily="18" charset="0"/>
              </a:rPr>
              <a:t>привреде</a:t>
            </a:r>
            <a:r>
              <a:rPr lang="sr-Latn-RS" sz="1400" b="1" dirty="0">
                <a:cs typeface="Times New Roman" pitchFamily="18" charset="0"/>
              </a:rPr>
              <a:t> </a:t>
            </a:r>
            <a:r>
              <a:rPr lang="sr-Cyrl-RS" sz="1400" dirty="0">
                <a:cs typeface="Times New Roman" pitchFamily="18" charset="0"/>
              </a:rPr>
              <a:t>је забележио смањење</a:t>
            </a:r>
            <a:r>
              <a:rPr lang="sr-Latn-RS" sz="1400" dirty="0">
                <a:cs typeface="Times New Roman" pitchFamily="18" charset="0"/>
              </a:rPr>
              <a:t> </a:t>
            </a:r>
            <a:r>
              <a:rPr lang="sr-Cyrl-RS" sz="1400" dirty="0">
                <a:cs typeface="Times New Roman" pitchFamily="18" charset="0"/>
              </a:rPr>
              <a:t>током 202</a:t>
            </a:r>
            <a:r>
              <a:rPr lang="en-US" sz="1400" dirty="0">
                <a:cs typeface="Times New Roman" pitchFamily="18" charset="0"/>
              </a:rPr>
              <a:t>2</a:t>
            </a:r>
            <a:r>
              <a:rPr lang="sr-Cyrl-RS" sz="1400" dirty="0">
                <a:cs typeface="Times New Roman" pitchFamily="18" charset="0"/>
              </a:rPr>
              <a:t>. године од </a:t>
            </a:r>
            <a:r>
              <a:rPr lang="en-US" sz="1400" dirty="0">
                <a:cs typeface="Times New Roman" pitchFamily="18" charset="0"/>
              </a:rPr>
              <a:t>10,6</a:t>
            </a:r>
            <a:r>
              <a:rPr lang="sr-Cyrl-RS" sz="1400" dirty="0">
                <a:cs typeface="Times New Roman" pitchFamily="18" charset="0"/>
              </a:rPr>
              <a:t>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РСД, а потом је током првих 10 месеци 2023. године забележио раст у износу од 1,0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РСД.</a:t>
            </a:r>
          </a:p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Latn-RS" sz="1400" b="1" dirty="0">
                <a:cs typeface="Times New Roman" pitchFamily="18" charset="0"/>
              </a:rPr>
              <a:t>NPL</a:t>
            </a:r>
            <a:r>
              <a:rPr lang="sr-Cyrl-RS" sz="1400" b="1" dirty="0">
                <a:cs typeface="Times New Roman" pitchFamily="18" charset="0"/>
              </a:rPr>
              <a:t> физичких лица </a:t>
            </a:r>
            <a:r>
              <a:rPr lang="sr-Cyrl-RS" sz="1400" dirty="0">
                <a:cs typeface="Times New Roman" pitchFamily="18" charset="0"/>
              </a:rPr>
              <a:t>је забележио раст током 202</a:t>
            </a:r>
            <a:r>
              <a:rPr lang="en-US" sz="1400" dirty="0">
                <a:cs typeface="Times New Roman" pitchFamily="18" charset="0"/>
              </a:rPr>
              <a:t>2</a:t>
            </a:r>
            <a:r>
              <a:rPr lang="sr-Cyrl-RS" sz="1400" dirty="0">
                <a:cs typeface="Times New Roman" pitchFamily="18" charset="0"/>
              </a:rPr>
              <a:t>. године у износу од </a:t>
            </a:r>
            <a:r>
              <a:rPr lang="en-US" sz="1400" dirty="0">
                <a:cs typeface="Times New Roman" pitchFamily="18" charset="0"/>
              </a:rPr>
              <a:t>0,8</a:t>
            </a:r>
            <a:r>
              <a:rPr lang="sr-Cyrl-RS" sz="1400" dirty="0">
                <a:cs typeface="Times New Roman" pitchFamily="18" charset="0"/>
              </a:rPr>
              <a:t>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 (од чега раст </a:t>
            </a:r>
            <a:r>
              <a:rPr lang="sr-Latn-RS" sz="1400" dirty="0">
                <a:cs typeface="Times New Roman" pitchFamily="18" charset="0"/>
              </a:rPr>
              <a:t>NPL </a:t>
            </a:r>
            <a:r>
              <a:rPr lang="sr-Cyrl-RS" sz="1400" dirty="0">
                <a:cs typeface="Times New Roman" pitchFamily="18" charset="0"/>
              </a:rPr>
              <a:t>готовинских кредита у износу од </a:t>
            </a:r>
            <a:r>
              <a:rPr lang="en-US" sz="1400" dirty="0">
                <a:cs typeface="Times New Roman" pitchFamily="18" charset="0"/>
              </a:rPr>
              <a:t>3,9</a:t>
            </a:r>
            <a:r>
              <a:rPr lang="sr-Cyrl-RS" sz="1400" dirty="0">
                <a:cs typeface="Times New Roman" pitchFamily="18" charset="0"/>
              </a:rPr>
              <a:t>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РСД), а потом током првих 10 месеци 2023. године раст у износу од 7,6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 (од чега раст </a:t>
            </a:r>
            <a:r>
              <a:rPr lang="sr-Latn-RS" sz="1400" dirty="0">
                <a:cs typeface="Times New Roman" pitchFamily="18" charset="0"/>
              </a:rPr>
              <a:t>NPL </a:t>
            </a:r>
            <a:r>
              <a:rPr lang="sr-Cyrl-RS" sz="1400" dirty="0">
                <a:cs typeface="Times New Roman" pitchFamily="18" charset="0"/>
              </a:rPr>
              <a:t>готовинских кредита у износу од 5,6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РСД).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E07956-FA97-4D7D-8559-33688FAC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7239000" cy="692696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Кретање проблематичних кредита (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NPL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454774-B4CB-AAA1-6069-F18374FE1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2257189"/>
            <a:ext cx="4495799" cy="23239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0EA71A-74CF-299A-B6D6-142DE4C37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57189"/>
            <a:ext cx="4495798" cy="23239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8638B5-07C9-555D-28B4-BACE09001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4581129"/>
            <a:ext cx="4495799" cy="2276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436613-DA1C-772E-D488-7529991A2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4581129"/>
            <a:ext cx="4495799" cy="227687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C4F79-AD6C-6432-0218-CECFACC2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7B6F7-46B5-47E2-82E1-C9ECBBDC8963}" type="slidenum">
              <a:rPr lang="en-US" altLang="sr-Latn-RS" smtClean="0"/>
              <a:pPr>
                <a:defRPr/>
              </a:pPr>
              <a:t>8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35376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1673-1F3F-4C3F-8067-81F5FD71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100" y="58317"/>
            <a:ext cx="7239000" cy="548680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 активе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2E77F6-4D80-4624-BE13-B5F2D16236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764704"/>
            <a:ext cx="8496944" cy="172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 31.10.2023.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покриће укупних бруто кредита исправком вредности је </a:t>
            </a:r>
            <a:r>
              <a:rPr lang="sr-Latn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то за кредите класификоване у Ниво 1: 0,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%, Ниво 2: 5,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и Ниво 3: 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57,9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%, док је тај показатељ за бруто 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,98%.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крају октобра 2023,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 привреди у укупном нивоу </a:t>
            </a:r>
            <a:r>
              <a:rPr lang="sr-Latn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учествују са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38,75%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2,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физичка лица</a:t>
            </a:r>
            <a:r>
              <a:rPr lang="sr-Latn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доприносе са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60,30%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показатељ 4,38%).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Највећи сегмент укупних 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привредних друштава (3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,51%) односи се на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прерађивачку индустрију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бруто 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2,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sr-Latn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децембар 2022: 2,20%).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Највиши </a:t>
            </a:r>
            <a:r>
              <a:rPr lang="sr-Latn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показатељ 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4,32% бележи грана </a:t>
            </a:r>
            <a:r>
              <a:rPr lang="sr-Cyrl-RS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пољопривреда</a:t>
            </a:r>
            <a:r>
              <a:rPr lang="sr-Cyrl-R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(децембар 2022: 3,75%).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90ABE1-F385-4050-95A5-DDC4C4359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756" y="3717032"/>
            <a:ext cx="4824536" cy="308265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611C2C0-C183-4960-9E31-37487E3A62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24705"/>
              </p:ext>
            </p:extLst>
          </p:nvPr>
        </p:nvGraphicFramePr>
        <p:xfrm>
          <a:off x="173976" y="3952822"/>
          <a:ext cx="3677944" cy="2674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532E999-4442-2507-7974-979A35CF6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7" y="2652115"/>
            <a:ext cx="8048625" cy="1143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1A642-3DB2-8EC5-5274-9881D489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50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C9B3-E952-DAF3-176A-CF37F8E5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Профитабилност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202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године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DEADF-30A1-ADB0-4D99-7D7547CC0E99}"/>
              </a:ext>
            </a:extLst>
          </p:cNvPr>
          <p:cNvSpPr txBox="1"/>
          <p:nvPr/>
        </p:nvSpPr>
        <p:spPr>
          <a:xfrm>
            <a:off x="2316018" y="2840381"/>
            <a:ext cx="46320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A939B9-99C4-D9E4-1F11-C89F7C17BFC9}"/>
              </a:ext>
            </a:extLst>
          </p:cNvPr>
          <p:cNvSpPr txBox="1"/>
          <p:nvPr/>
        </p:nvSpPr>
        <p:spPr>
          <a:xfrm>
            <a:off x="467544" y="915414"/>
            <a:ext cx="8352928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Cyrl-RS" sz="1400" dirty="0">
                <a:cs typeface="Times New Roman" pitchFamily="18" charset="0"/>
              </a:rPr>
              <a:t>У 2022. години, банкарски сектор Србије забележио је високу профитабилност, уз остварени </a:t>
            </a:r>
            <a:r>
              <a:rPr lang="sr-Cyrl-RS" sz="1400" b="1" dirty="0">
                <a:cs typeface="Times New Roman" pitchFamily="18" charset="0"/>
              </a:rPr>
              <a:t>нето добитак пре опорезивања од 99,62 </a:t>
            </a:r>
            <a:r>
              <a:rPr lang="sr-Cyrl-RS" sz="1400" b="1" dirty="0" err="1">
                <a:cs typeface="Times New Roman" pitchFamily="18" charset="0"/>
              </a:rPr>
              <a:t>млрд</a:t>
            </a:r>
            <a:r>
              <a:rPr lang="sr-Cyrl-RS" sz="1400" b="1" dirty="0">
                <a:cs typeface="Times New Roman" pitchFamily="18" charset="0"/>
              </a:rPr>
              <a:t> РСД</a:t>
            </a:r>
            <a:r>
              <a:rPr lang="sr-Cyrl-RS" sz="1400" dirty="0">
                <a:cs typeface="Times New Roman" pitchFamily="18" charset="0"/>
              </a:rPr>
              <a:t>, односно остварено је повећање нето добитка пре опорезивања за </a:t>
            </a:r>
            <a:r>
              <a:rPr lang="sr-Cyrl-RS" sz="1400" b="1" dirty="0">
                <a:cs typeface="Times New Roman" pitchFamily="18" charset="0"/>
              </a:rPr>
              <a:t>45,76 </a:t>
            </a:r>
            <a:r>
              <a:rPr lang="sr-Cyrl-RS" sz="1400" b="1" dirty="0" err="1">
                <a:cs typeface="Times New Roman" pitchFamily="18" charset="0"/>
              </a:rPr>
              <a:t>млрд</a:t>
            </a:r>
            <a:r>
              <a:rPr lang="sr-Cyrl-RS" sz="1400" b="1" dirty="0">
                <a:cs typeface="Times New Roman" pitchFamily="18" charset="0"/>
              </a:rPr>
              <a:t> РСД (84,94%)</a:t>
            </a:r>
            <a:r>
              <a:rPr lang="sr-Cyrl-RS" sz="1400" dirty="0">
                <a:cs typeface="Times New Roman" pitchFamily="18" charset="0"/>
              </a:rPr>
              <a:t> у односу на 2021. годину. </a:t>
            </a:r>
          </a:p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Cyrl-RS" sz="1400" dirty="0">
                <a:cs typeface="Times New Roman" pitchFamily="18" charset="0"/>
              </a:rPr>
              <a:t>Већи раст профитабилности од раста просечне билансне активе утицали су на то да у 2022. години </a:t>
            </a:r>
            <a:r>
              <a:rPr lang="sr-Latn-RS" sz="1400" b="1" dirty="0">
                <a:cs typeface="Times New Roman" pitchFamily="18" charset="0"/>
              </a:rPr>
              <a:t>ROA</a:t>
            </a:r>
            <a:r>
              <a:rPr lang="sr-Cyrl-RS" sz="1400" b="1" dirty="0">
                <a:cs typeface="Times New Roman" pitchFamily="18" charset="0"/>
              </a:rPr>
              <a:t> бележи повећање са 1,12% на 1,90%, а </a:t>
            </a:r>
            <a:r>
              <a:rPr lang="sr-Latn-RS" sz="1400" b="1" dirty="0">
                <a:cs typeface="Times New Roman" pitchFamily="18" charset="0"/>
              </a:rPr>
              <a:t>ROE</a:t>
            </a:r>
            <a:r>
              <a:rPr lang="sr-Cyrl-RS" sz="1400" b="1" dirty="0">
                <a:cs typeface="Times New Roman" pitchFamily="18" charset="0"/>
              </a:rPr>
              <a:t> са 7,50% на 13,84%, </a:t>
            </a:r>
            <a:r>
              <a:rPr lang="sr-Cyrl-RS" sz="1400" dirty="0">
                <a:cs typeface="Times New Roman" pitchFamily="18" charset="0"/>
              </a:rPr>
              <a:t>у односу на 2021. годину. </a:t>
            </a:r>
          </a:p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Cyrl-RS" sz="1400" b="1" dirty="0">
                <a:cs typeface="Times New Roman" pitchFamily="18" charset="0"/>
              </a:rPr>
              <a:t>Показатељ </a:t>
            </a:r>
            <a:r>
              <a:rPr lang="ru-RU" sz="1400" b="1" dirty="0">
                <a:cs typeface="Times New Roman" pitchFamily="18" charset="0"/>
              </a:rPr>
              <a:t>каматне марже у односу на просечну билансну активу </a:t>
            </a:r>
            <a:r>
              <a:rPr lang="ru-RU" sz="1400" dirty="0">
                <a:cs typeface="Times New Roman" pitchFamily="18" charset="0"/>
              </a:rPr>
              <a:t>забележио је повећање са </a:t>
            </a:r>
            <a:r>
              <a:rPr lang="sr-Cyrl-RS" sz="1400" b="1" dirty="0">
                <a:cs typeface="Times New Roman" pitchFamily="18" charset="0"/>
              </a:rPr>
              <a:t>2,68% на 2,85% </a:t>
            </a:r>
            <a:r>
              <a:rPr lang="sr-Cyrl-RS" sz="1400" dirty="0">
                <a:cs typeface="Times New Roman" pitchFamily="18" charset="0"/>
              </a:rPr>
              <a:t>у односу на 2021. годину, услед раста нето прихода по основу камата од 20,77 </a:t>
            </a:r>
            <a:r>
              <a:rPr lang="sr-Cyrl-RS" sz="1400" dirty="0" err="1">
                <a:cs typeface="Times New Roman" pitchFamily="18" charset="0"/>
              </a:rPr>
              <a:t>млрд</a:t>
            </a:r>
            <a:r>
              <a:rPr lang="sr-Cyrl-RS" sz="1400" dirty="0">
                <a:cs typeface="Times New Roman" pitchFamily="18" charset="0"/>
              </a:rPr>
              <a:t> РСД. </a:t>
            </a:r>
          </a:p>
          <a:p>
            <a:pPr marL="180975" indent="-180975" algn="just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lang="sr-Cyrl-RS" sz="1400" dirty="0"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2E026C-15FE-16C2-DBB7-BF279DC7A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91811"/>
            <a:ext cx="7488832" cy="37495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66EED1-4527-C6C0-E383-ED574E26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9BBF2-7642-4C1E-981C-26903415EC1D}" type="slidenum">
              <a:rPr lang="en-US" altLang="sr-Latn-RS" smtClean="0"/>
              <a:pPr>
                <a:defRPr/>
              </a:pPr>
              <a:t>10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52210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04EE2-FAAD-4C6C-82DC-470FC429B4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8103" y="4725143"/>
            <a:ext cx="3479973" cy="2093755"/>
          </a:xfrm>
        </p:spPr>
        <p:txBody>
          <a:bodyPr/>
          <a:lstStyle/>
          <a:p>
            <a:pPr marL="0" indent="0">
              <a:buNone/>
            </a:pPr>
            <a:endParaRPr lang="ru-RU" sz="1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endParaRPr lang="sr-Latn-R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E3EE11-B5AB-4497-B151-88C4D93FA997}"/>
              </a:ext>
            </a:extLst>
          </p:cNvPr>
          <p:cNvSpPr txBox="1">
            <a:spLocks/>
          </p:cNvSpPr>
          <p:nvPr/>
        </p:nvSpPr>
        <p:spPr bwMode="auto">
          <a:xfrm>
            <a:off x="1562100" y="-11559"/>
            <a:ext cx="7239000" cy="60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9pPr>
          </a:lstStyle>
          <a:p>
            <a:r>
              <a:rPr lang="ru-RU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Профитабилност 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октобар </a:t>
            </a:r>
            <a:r>
              <a:rPr lang="sr-Latn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2023.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202</a:t>
            </a:r>
            <a:r>
              <a:rPr lang="sr-Latn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 1</a:t>
            </a:r>
            <a:endParaRPr lang="sr-Latn-RS" sz="2000" kern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3A457D-2AFC-32E9-4DCE-E15908ADE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35" y="5013176"/>
            <a:ext cx="5371467" cy="13079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9A86F-3017-30CD-F284-AFD2D2B13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4" y="946907"/>
            <a:ext cx="6138282" cy="3778235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7E366B1-5A59-474B-CBC0-6072857AAC02}"/>
              </a:ext>
            </a:extLst>
          </p:cNvPr>
          <p:cNvSpPr txBox="1">
            <a:spLocks/>
          </p:cNvSpPr>
          <p:nvPr/>
        </p:nvSpPr>
        <p:spPr bwMode="auto">
          <a:xfrm>
            <a:off x="6228184" y="711399"/>
            <a:ext cx="2759892" cy="610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За првих 10 месеци 2023. </a:t>
            </a:r>
            <a:r>
              <a:rPr lang="sr-Cyrl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године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остварен је 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нето добитак пре опорезивања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 у износу од </a:t>
            </a:r>
            <a:r>
              <a:rPr lang="sr-Cyrl-RS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114,66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млрд РСД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(</a:t>
            </a:r>
            <a:r>
              <a:rPr lang="sr-Latn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979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млн ЕУР), и већи је за 48,15 млрд РСД у односу на исти период 2022. (повећање од 72,40%).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Показатељи профитабилности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крајем октобра 2023: </a:t>
            </a:r>
            <a:b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</a:b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ROA износи </a:t>
            </a:r>
            <a:r>
              <a:rPr lang="sr-Latn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2,46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%</a:t>
            </a:r>
            <a:b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</a:b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ROE </a:t>
            </a:r>
            <a:r>
              <a:rPr lang="sr-Latn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18,12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%, </a:t>
            </a:r>
            <a:b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</a:b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Каматна маржа у односу на просечну билансну активу је 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3,99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%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Повећања показатеља профитабилности у односу на исти период претходне године: ROA за 0,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92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п.п., </a:t>
            </a:r>
            <a:b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ROЕ за 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7,04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п.п., </a:t>
            </a:r>
            <a:b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Каматна маржа у односу на просечну билансну активу за 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1,13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п.п.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У првих 10 месеци 2023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са добитком је пословало 19 банака, док је 1 банка пословала са губитком</a:t>
            </a:r>
            <a:r>
              <a:rPr lang="sr-Latn-RS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.</a:t>
            </a:r>
            <a:r>
              <a: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endParaRPr lang="sr-Latn-RS" sz="1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pPr marL="0" indent="0">
              <a:buFontTx/>
              <a:buNone/>
            </a:pPr>
            <a:endParaRPr lang="ru-RU" sz="14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</a:endParaRPr>
          </a:p>
          <a:p>
            <a:endParaRPr lang="sr-Latn-RS" sz="1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AB533-7BA0-9BAE-8229-0E02649B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94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42E76-B53B-42FF-8A78-50CB99B251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20072" y="898787"/>
            <a:ext cx="3923928" cy="5871720"/>
          </a:xfrm>
        </p:spPr>
        <p:txBody>
          <a:bodyPr/>
          <a:lstStyle/>
          <a:p>
            <a:pPr marL="273050" indent="-273050">
              <a:buFont typeface="Wingdings" panose="05000000000000000000" pitchFamily="2" charset="2"/>
              <a:buChar char="§"/>
            </a:pP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Повећање нето прихода по основу камата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од </a:t>
            </a:r>
            <a:r>
              <a:rPr lang="sr-Latn-RS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62,30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млрд РСД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највећим делом је последица 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раста нето прихода од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камата на кредите у износу од </a:t>
            </a:r>
            <a:r>
              <a:rPr lang="sr-Latn-RS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75,16 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млрд РСД.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С друге стране дошло је до раста</a:t>
            </a:r>
            <a:r>
              <a:rPr lang="sr-Cyrl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 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нето 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расхода по основу депозита у износу од </a:t>
            </a:r>
            <a:r>
              <a:rPr lang="sr-Latn-RS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24,49 </a:t>
            </a:r>
            <a:r>
              <a:rPr lang="ru-RU" sz="1400" b="1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млрд РСД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.  Остатак се односи на нето приходе од камата по основу ХоВ (+</a:t>
            </a:r>
            <a:r>
              <a:rPr lang="sr-Latn-RS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5,91 </a:t>
            </a:r>
            <a:r>
              <a:rPr lang="sr-Cyrl-RS" sz="1400" kern="12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млрд</a:t>
            </a: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) и нето приходе од камата по основу осталих пласмана (+5,73 млрд РСД).</a:t>
            </a:r>
          </a:p>
          <a:p>
            <a:pPr marL="273050" indent="-273050"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Повећање нето прихода по основу камата у октобру 2023. године у односу на исти период претходне године за 62,30 млрд РСД, од чега се </a:t>
            </a:r>
          </a:p>
          <a:p>
            <a:pPr marL="273050" indent="0">
              <a:buNone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- 22,04 млрд РСД односи на сектор становништва и </a:t>
            </a:r>
          </a:p>
          <a:p>
            <a:pPr marL="273050" indent="0">
              <a:buNone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-19,12 млрд РСД на сектор привредних друштава.</a:t>
            </a:r>
          </a:p>
          <a:p>
            <a:pPr marL="273050" indent="-273050"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У сектору становништва највећи раст  забележен је по основу нето прихода од камата на стамбене кредите у износу од 11,79 млрд РСД, односно 82,20%. </a:t>
            </a:r>
          </a:p>
          <a:p>
            <a:pPr marL="273050" indent="-273050">
              <a:buFont typeface="Wingdings" panose="05000000000000000000" pitchFamily="2" charset="2"/>
              <a:buChar char="§"/>
            </a:pPr>
            <a:r>
              <a:rPr lang="ru-RU" sz="1400" kern="1200" dirty="0">
                <a:solidFill>
                  <a:srgbClr val="000000">
                    <a:lumMod val="95000"/>
                    <a:lumOff val="5000"/>
                  </a:srgbClr>
                </a:solidFill>
                <a:latin typeface="Times New Roman" pitchFamily="18" charset="0"/>
              </a:rPr>
              <a:t>У сектору финансија и осигурања највећи је раст нето прихода по основу камата по репо кредитима и депонованим вишковима ликвидних средстава од 18,77 млрд РСД.</a:t>
            </a:r>
          </a:p>
          <a:p>
            <a:endParaRPr lang="sr-Latn-RS" sz="1400" kern="1200" dirty="0">
              <a:solidFill>
                <a:srgbClr val="000000">
                  <a:lumMod val="95000"/>
                  <a:lumOff val="5000"/>
                </a:srgbClr>
              </a:solidFill>
              <a:latin typeface="Times New Roman" pitchFamily="18" charset="0"/>
            </a:endParaRPr>
          </a:p>
          <a:p>
            <a:endParaRPr lang="sr-Latn-R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F9ABCD-B82B-48AC-826B-B765FDC8767E}"/>
              </a:ext>
            </a:extLst>
          </p:cNvPr>
          <p:cNvSpPr txBox="1">
            <a:spLocks/>
          </p:cNvSpPr>
          <p:nvPr/>
        </p:nvSpPr>
        <p:spPr bwMode="auto">
          <a:xfrm>
            <a:off x="1562100" y="260648"/>
            <a:ext cx="7239000" cy="60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Tahoma" pitchFamily="34" charset="0"/>
              </a:defRPr>
            </a:lvl9pPr>
          </a:lstStyle>
          <a:p>
            <a:r>
              <a:rPr lang="ru-RU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Профитабилност 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октобар </a:t>
            </a:r>
            <a:r>
              <a:rPr lang="sr-Latn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2023.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202</a:t>
            </a:r>
            <a:r>
              <a:rPr lang="sr-Latn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Cyrl-RS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 2</a:t>
            </a:r>
            <a:endParaRPr lang="sr-Latn-RS" sz="2000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5382D-5CF5-44E4-D13B-64B991A7B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3" y="1052736"/>
            <a:ext cx="4562474" cy="2088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EDA41C-B214-D8F2-01BD-C1A4C50EE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38" y="3324056"/>
            <a:ext cx="4956478" cy="306655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B7313-FF94-2508-AE9E-F702E52B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57D4-5623-4C88-A7D8-02A09871C4C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8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C96F-6483-7AA2-01AD-A7C4391F0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0"/>
            <a:ext cx="6987480" cy="1066800"/>
          </a:xfrm>
        </p:spPr>
        <p:txBody>
          <a:bodyPr/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Актуелне мере НБС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39B69-8D0C-5FA9-0E70-C1ECDB570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" y="692696"/>
            <a:ext cx="4902801" cy="6165304"/>
          </a:xfrm>
        </p:spPr>
        <p:txBody>
          <a:bodyPr/>
          <a:lstStyle/>
          <a:p>
            <a:r>
              <a:rPr lang="sr-Cyrl-RS" sz="14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циљу решавања потенцијалних финансијских потешкоћа дужника, НБС је усвојила</a:t>
            </a:r>
            <a:r>
              <a:rPr lang="sr-Cyrl-RS" sz="14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Одлук</a:t>
            </a: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привременим мерама за банке у циљу адекватног управљања кредитним ризиком у портфолију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пољопривредних кредита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условима отежане пољопривредне производње и Одлуку о изменама претходно поменуте одлуке (проширен је обухват на лица која се баве откупом и складиштењем воћа у хладњачи).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Одлуку о изменама и допуни Одлуке о адекватности капитала банке  чиме je омогућила уступке у отплати одређених обавеза физичким лицима (осим пољопривредника и предузетника) кроз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продужење рока отплате готовинских, потрошачких и осталих кредита са роком доспећа до највише девет година, односно потрошачких кредита за куповину моторних возила до највише 11 година.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Одлуку о привременим мерама за банке у циљу олакшавања приступа финансирању физичким лицима чиме је омогућен продужетак рока отплате стамбеног кредита за највише пет година.</a:t>
            </a:r>
          </a:p>
          <a:p>
            <a:pPr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Одлуку о привременим мерама за банке која се односи на стамбене кредите физичким лицима</a:t>
            </a:r>
            <a:r>
              <a:rPr lang="sr-Latn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„Службени гласник РС“, бр. 78/2023</a:t>
            </a:r>
            <a:r>
              <a:rPr lang="sr-Latn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којом је ограничена каматна стопа за дужнике који су корисници првог стамбеног кредита, с променљивом каматном стопом, а чији уговорени износ не прелази 200.000 евра.</a:t>
            </a:r>
            <a:endParaRPr lang="sr-Cyrl-R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B1E95A-1E39-C2D1-3DF8-B5B89619585D}"/>
              </a:ext>
            </a:extLst>
          </p:cNvPr>
          <p:cNvSpPr txBox="1">
            <a:spLocks/>
          </p:cNvSpPr>
          <p:nvPr/>
        </p:nvSpPr>
        <p:spPr bwMode="auto">
          <a:xfrm>
            <a:off x="5180910" y="692696"/>
            <a:ext cx="387538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9pPr>
          </a:lstStyle>
          <a:p>
            <a:pPr marL="342900" indent="-342900">
              <a:spcBef>
                <a:spcPct val="20000"/>
              </a:spcBef>
              <a:buChar char="•"/>
            </a:pPr>
            <a:r>
              <a:rPr lang="sr-Cyrl-RS" sz="14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 поменутих мера:</a:t>
            </a:r>
            <a:br>
              <a:rPr lang="sr-Latn-RS" sz="14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145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algn="just" rtl="0" eaLnBrk="1" fontAlgn="t" latinLnBrk="0" hangingPunct="1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Закључно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30.06.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2023.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године укупно је 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репрограмирано 13,1 </a:t>
            </a:r>
            <a:r>
              <a:rPr lang="sr-Cyrl-RS" sz="1400" b="1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РСД (5.728 кредитних партија) пољопривредних кредита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 13 банака.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укупног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износа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одобрених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лицима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баве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откупом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складиштењем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воћа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хладњачи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је репрограмирано 1.832 кредитне партије, 11,1 </a:t>
            </a:r>
            <a:r>
              <a:rPr lang="sr-Cyrl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РСД, код 17 банака.</a:t>
            </a:r>
            <a:endParaRPr lang="sr-Latn-RS" sz="1400" i="0" u="none" strike="noStrike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sr-Latn-RS" sz="1400" i="0" u="none" strike="noStrike" dirty="0">
              <a:effectLst/>
              <a:latin typeface="Arial" panose="020B0604020202020204" pitchFamily="34" charset="0"/>
            </a:endParaRP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стањем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</a:t>
            </a: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31.10.2023. </a:t>
            </a:r>
            <a:r>
              <a:rPr lang="sr-Latn-RS" sz="1400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године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укупан 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износ </a:t>
            </a:r>
            <a:r>
              <a:rPr lang="sr-Cyrl-RS" sz="1400" b="1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реструктурираних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кредита физичким лицима је </a:t>
            </a:r>
            <a:r>
              <a:rPr lang="sr-Latn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2,68 </a:t>
            </a:r>
            <a:r>
              <a:rPr lang="sr-Cyrl-RS" sz="1400" b="1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РСД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(2.858 кредитних партија).</a:t>
            </a:r>
            <a:endParaRPr lang="sr-Latn-RS" sz="1400" i="0" u="none" strike="noStrike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sr-Latn-RS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sr-Latn-RS" sz="140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sr-Latn-RS" sz="1400" i="0" u="none" strike="noStrike" dirty="0">
              <a:effectLst/>
              <a:latin typeface="Arial" panose="020B0604020202020204" pitchFamily="34" charset="0"/>
            </a:endParaRP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 стањем на дан 31.10.2023. године одобрено је 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продужење рока отплате стамбених кредита у износу од 2</a:t>
            </a:r>
            <a:r>
              <a:rPr lang="sr-Latn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89,8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b="1" i="0" u="none" strike="noStrike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sr-Cyrl-R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РСД</a:t>
            </a:r>
            <a:r>
              <a:rPr lang="en-US" sz="14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(48 кредитних партија).</a:t>
            </a:r>
          </a:p>
          <a:p>
            <a:pPr marL="174625" indent="-174625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sr-Latn-RS" sz="1400" i="0" u="none" strike="noStrike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marR="0" indent="-174625" fontAlgn="t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sr-Cyrl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Број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кредитних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партија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примењена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Одлука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износи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130.302 (84,2%),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којима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банке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имају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потраживања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износу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3,86 </a:t>
            </a:r>
            <a:r>
              <a:rPr lang="sr-Latn-R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Latn-R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ЕУР (77,5%). </a:t>
            </a:r>
            <a:endParaRPr lang="sr-Latn-RS" sz="14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20000"/>
              </a:spcBef>
              <a:buNone/>
            </a:pPr>
            <a:endParaRPr lang="sr-Cyrl-RS" sz="14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DE7F9-3278-33B0-F713-4A9C0CD9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7B6F7-46B5-47E2-82E1-C9ECBBDC8963}" type="slidenum">
              <a:rPr lang="en-US" altLang="sr-Latn-RS" smtClean="0"/>
              <a:pPr>
                <a:defRPr/>
              </a:pPr>
              <a:t>13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9001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93EF565-6547-6DF0-69A8-D3E062C7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-58983"/>
            <a:ext cx="7956376" cy="967703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Одлука о привременим мерама за банке које се односе на стамбене кредите физичким лицима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A16E089-E5DC-62E7-359D-3ED547E73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866" y="764705"/>
            <a:ext cx="8951934" cy="2376264"/>
          </a:xfrm>
        </p:spPr>
        <p:txBody>
          <a:bodyPr/>
          <a:lstStyle/>
          <a:p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нивоу банкарског сектора, стамбене кредите у понуди има 15 банака, чији укупан број кредитних партија износи </a:t>
            </a:r>
            <a:r>
              <a:rPr lang="sr-Cyrl-R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154.698</a:t>
            </a: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по којима банке са стањем на дан 30.09.2023. године имају потраживања у износу од </a:t>
            </a:r>
            <a:r>
              <a:rPr lang="sr-Cyrl-R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4,98 </a:t>
            </a:r>
            <a:r>
              <a:rPr lang="sr-Cyrl-R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sr-Cyrl-R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</a:t>
            </a: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Број кредитних партија на које је примењена Одлука износи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130.302 (84,2%)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којима банке имају потраживања у износу од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3,86 млрд ЕУР (77,5%)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Закључно са новембром 2023. године, по основу примене Одлуке, 13 банака евидентирало је губитке од модификације у укупном износу од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млрд РСД</a:t>
            </a:r>
            <a:r>
              <a:rPr lang="sr-Latn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sr-Latn-R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банке имају занемарљив ефекат</a:t>
            </a:r>
            <a:r>
              <a:rPr lang="sr-Latn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Евидентирање и обрачун губитака од модификације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основу примене Одлуке банке спроводе </a:t>
            </a: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складу са МСФИ 9, а на основу одлуке руководства банке (метод обрачуна и период поновног месечног признавања прихода у билансу успеха, као и метод расподеле).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9DEFF4-B5CA-432F-E2FF-8AA596781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5" y="3429000"/>
            <a:ext cx="4793875" cy="32924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9A620C-5E92-748D-5066-7055731B2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478" y="3429000"/>
            <a:ext cx="3979994" cy="32924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FF13CD-35E8-4AC7-F084-CC85970F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FCC13-B7FD-4A2A-9C6A-BEAEA89FB599}" type="slidenum">
              <a:rPr lang="en-US" altLang="sr-Latn-RS" smtClean="0"/>
              <a:pPr>
                <a:defRPr/>
              </a:pPr>
              <a:t>14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68469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708920"/>
            <a:ext cx="6553200" cy="1265312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пажњи!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0C4DC5-1E64-1694-E913-CD49C0D7D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7B6F7-46B5-47E2-82E1-C9ECBBDC8963}" type="slidenum">
              <a:rPr lang="en-US" altLang="sr-Latn-RS" smtClean="0"/>
              <a:pPr>
                <a:defRPr/>
              </a:pPr>
              <a:t>15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76063898"/>
      </p:ext>
    </p:extLst>
  </p:cSld>
  <p:clrMapOvr>
    <a:masterClrMapping/>
  </p:clrMapOvr>
</p:sld>
</file>

<file path=ppt/theme/theme1.xml><?xml version="1.0" encoding="utf-8"?>
<a:theme xmlns:a="http://schemas.openxmlformats.org/drawingml/2006/main" name="NBS-srpski master4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NBS-srpski master4</Template>
  <TotalTime>10615</TotalTime>
  <Words>2661</Words>
  <Application>Microsoft Office PowerPoint</Application>
  <PresentationFormat>On-screen Show (4:3)</PresentationFormat>
  <Paragraphs>143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Tahoma</vt:lpstr>
      <vt:lpstr>Times New Roman</vt:lpstr>
      <vt:lpstr>Wingdings</vt:lpstr>
      <vt:lpstr>NBS-srpski master4</vt:lpstr>
      <vt:lpstr>Сектор за контролу пословања банака  Златибор, 7. децембар 2023. године</vt:lpstr>
      <vt:lpstr> Тенденција даљег укрупњавања банкарског сектора</vt:lpstr>
      <vt:lpstr>Стабилност банкарског сектора</vt:lpstr>
      <vt:lpstr>Извори финансирања</vt:lpstr>
      <vt:lpstr>Кредитна активност / 1 </vt:lpstr>
      <vt:lpstr>Кредитна активност / 2 </vt:lpstr>
      <vt:lpstr>Кретање проблематичних кредита (NPL) / 1  </vt:lpstr>
      <vt:lpstr>Кретање проблематичних кредита (NPL) / 3</vt:lpstr>
      <vt:lpstr>Квалитет активе</vt:lpstr>
      <vt:lpstr>Профитабилност 2022. &amp; 2021. године </vt:lpstr>
      <vt:lpstr>PowerPoint Presentation</vt:lpstr>
      <vt:lpstr>PowerPoint Presentation</vt:lpstr>
      <vt:lpstr>Актуелне мере НБС</vt:lpstr>
      <vt:lpstr>Одлука о привременим мерама за банке које се односе на стамбене кредите физичким лицима</vt:lpstr>
      <vt:lpstr>PowerPoint Presentation</vt:lpstr>
    </vt:vector>
  </TitlesOfParts>
  <Company>Narodna banka Srbije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Сектор за контролу пословања банака  Врњачка бања, 11. децембар 2019. године</dc:title>
  <dc:creator>Dragana Ivkovic</dc:creator>
  <cp:keywords>[SEC=JAVNO]</cp:keywords>
  <cp:lastModifiedBy>Dragana Ivkovic</cp:lastModifiedBy>
  <cp:revision>362</cp:revision>
  <cp:lastPrinted>2023-12-05T13:21:22Z</cp:lastPrinted>
  <dcterms:created xsi:type="dcterms:W3CDTF">2019-12-09T14:32:33Z</dcterms:created>
  <dcterms:modified xsi:type="dcterms:W3CDTF">2023-12-05T13:53:14Z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ProtectiveMarkingValue_Footer">
    <vt:lpwstr>ЈАВНО</vt:lpwstr>
  </property>
  <property fmtid="{D5CDD505-2E9C-101B-9397-08002B2CF9AE}" pid="3" name="PM_Caveats_Count">
    <vt:lpwstr>0</vt:lpwstr>
  </property>
  <property fmtid="{D5CDD505-2E9C-101B-9397-08002B2CF9AE}" pid="4" name="PM_Originator_Hash_SHA1">
    <vt:lpwstr>AF283396CEAEAE12E14490F7D59A939FB8A65101</vt:lpwstr>
  </property>
  <property fmtid="{D5CDD505-2E9C-101B-9397-08002B2CF9AE}" pid="5" name="PM_SecurityClassification">
    <vt:lpwstr>JAVNO</vt:lpwstr>
  </property>
  <property fmtid="{D5CDD505-2E9C-101B-9397-08002B2CF9AE}" pid="6" name="PM_DisplayValueSecClassificationWithQualifier">
    <vt:lpwstr>ЈАВНО</vt:lpwstr>
  </property>
  <property fmtid="{D5CDD505-2E9C-101B-9397-08002B2CF9AE}" pid="7" name="PM_Qualifier">
    <vt:lpwstr/>
  </property>
  <property fmtid="{D5CDD505-2E9C-101B-9397-08002B2CF9AE}" pid="8" name="PM_Hash_SHA1">
    <vt:lpwstr>45D540E46CB50D570F49B3C7919D09D4BA75B4AC</vt:lpwstr>
  </property>
  <property fmtid="{D5CDD505-2E9C-101B-9397-08002B2CF9AE}" pid="9" name="PM_ProtectiveMarkingImage_Header">
    <vt:lpwstr>C:\Program Files (x86)\Common Files\janusNET Shared\janusSEAL\Images\DocumentSlashBlue.png</vt:lpwstr>
  </property>
  <property fmtid="{D5CDD505-2E9C-101B-9397-08002B2CF9AE}" pid="10" name="PM_InsertionValue">
    <vt:lpwstr>JAVNO</vt:lpwstr>
  </property>
  <property fmtid="{D5CDD505-2E9C-101B-9397-08002B2CF9AE}" pid="11" name="PM_ProtectiveMarkingValue_Header">
    <vt:lpwstr>ЈАВНО</vt:lpwstr>
  </property>
  <property fmtid="{D5CDD505-2E9C-101B-9397-08002B2CF9AE}" pid="12" name="PM_ProtectiveMarkingImage_Footer">
    <vt:lpwstr>C:\Program Files (x86)\Common Files\janusNET Shared\janusSEAL\Images\DocumentSlashBlue.png</vt:lpwstr>
  </property>
  <property fmtid="{D5CDD505-2E9C-101B-9397-08002B2CF9AE}" pid="13" name="PM_Namespace">
    <vt:lpwstr>NBS</vt:lpwstr>
  </property>
  <property fmtid="{D5CDD505-2E9C-101B-9397-08002B2CF9AE}" pid="14" name="PM_Version">
    <vt:lpwstr>v2</vt:lpwstr>
  </property>
  <property fmtid="{D5CDD505-2E9C-101B-9397-08002B2CF9AE}" pid="15" name="PM_Originating_FileId">
    <vt:lpwstr>6F7D2327DE8B4DAB921D958F88F004CE</vt:lpwstr>
  </property>
  <property fmtid="{D5CDD505-2E9C-101B-9397-08002B2CF9AE}" pid="16" name="PM_OriginationTimeStamp">
    <vt:lpwstr>2019-11-26T10:58:43Z</vt:lpwstr>
  </property>
  <property fmtid="{D5CDD505-2E9C-101B-9397-08002B2CF9AE}" pid="17" name="PM_Hash_Version">
    <vt:lpwstr>2016.1</vt:lpwstr>
  </property>
  <property fmtid="{D5CDD505-2E9C-101B-9397-08002B2CF9AE}" pid="18" name="PM_Hash_Salt_Prev">
    <vt:lpwstr>8503C550C9F3B653CEFB123F6C36CA27</vt:lpwstr>
  </property>
  <property fmtid="{D5CDD505-2E9C-101B-9397-08002B2CF9AE}" pid="19" name="PM_Hash_Salt">
    <vt:lpwstr>8503C550C9F3B653CEFB123F6C36CA27</vt:lpwstr>
  </property>
  <property fmtid="{D5CDD505-2E9C-101B-9397-08002B2CF9AE}" pid="20" name="PM_PrintOutPlacement_PPT">
    <vt:lpwstr/>
  </property>
</Properties>
</file>